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631" r:id="rId3"/>
    <p:sldId id="264" r:id="rId4"/>
    <p:sldId id="632" r:id="rId5"/>
    <p:sldId id="614" r:id="rId6"/>
    <p:sldId id="378" r:id="rId7"/>
    <p:sldId id="587" r:id="rId8"/>
    <p:sldId id="616" r:id="rId9"/>
    <p:sldId id="566" r:id="rId10"/>
    <p:sldId id="588" r:id="rId11"/>
    <p:sldId id="589" r:id="rId12"/>
    <p:sldId id="595" r:id="rId13"/>
    <p:sldId id="628" r:id="rId14"/>
    <p:sldId id="633" r:id="rId15"/>
    <p:sldId id="593" r:id="rId16"/>
    <p:sldId id="617" r:id="rId17"/>
    <p:sldId id="592" r:id="rId18"/>
    <p:sldId id="577" r:id="rId19"/>
    <p:sldId id="594" r:id="rId20"/>
    <p:sldId id="596" r:id="rId21"/>
    <p:sldId id="597" r:id="rId22"/>
    <p:sldId id="629" r:id="rId23"/>
    <p:sldId id="618" r:id="rId24"/>
    <p:sldId id="634" r:id="rId25"/>
    <p:sldId id="635" r:id="rId26"/>
    <p:sldId id="600" r:id="rId27"/>
    <p:sldId id="601" r:id="rId28"/>
    <p:sldId id="586" r:id="rId2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Долганов Антон Юрьевич" initials="ДАЮ" lastIdx="2" clrIdx="0">
    <p:extLst>
      <p:ext uri="{19B8F6BF-5375-455C-9EA6-DF929625EA0E}">
        <p15:presenceInfo xmlns:p15="http://schemas.microsoft.com/office/powerpoint/2012/main" userId="S::Anton.Dolganov@urfu.me::a1ee27b5-7d37-4a59-b2eb-7b751a0c9b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72827"/>
    <a:srgbClr val="3636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Средний стиль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93" autoAdjust="0"/>
    <p:restoredTop sz="95291" autoAdjust="0"/>
  </p:normalViewPr>
  <p:slideViewPr>
    <p:cSldViewPr>
      <p:cViewPr varScale="1">
        <p:scale>
          <a:sx n="112" d="100"/>
          <a:sy n="112" d="100"/>
        </p:scale>
        <p:origin x="282" y="78"/>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905E3C-4BAB-4A96-A922-7BFAEF974B87}" type="datetimeFigureOut">
              <a:rPr lang="ru-RU" smtClean="0"/>
              <a:t>04.12.2023</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BA539B-A58A-4F9A-84CC-CDDBAB2611F6}" type="slidenum">
              <a:rPr lang="ru-RU" smtClean="0"/>
              <a:t>‹#›</a:t>
            </a:fld>
            <a:endParaRPr lang="ru-RU"/>
          </a:p>
        </p:txBody>
      </p:sp>
    </p:spTree>
    <p:extLst>
      <p:ext uri="{BB962C8B-B14F-4D97-AF65-F5344CB8AC3E}">
        <p14:creationId xmlns:p14="http://schemas.microsoft.com/office/powerpoint/2010/main" val="1100886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a:t>
            </a:fld>
            <a:endParaRPr lang="ru-RU" sz="1400" b="0" strike="noStrike" spc="-1">
              <a:latin typeface="Times New Roman"/>
            </a:endParaRPr>
          </a:p>
        </p:txBody>
      </p:sp>
    </p:spTree>
    <p:extLst>
      <p:ext uri="{BB962C8B-B14F-4D97-AF65-F5344CB8AC3E}">
        <p14:creationId xmlns:p14="http://schemas.microsoft.com/office/powerpoint/2010/main" val="4265929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11</a:t>
            </a:fld>
            <a:endParaRPr lang="ru-RU" sz="1400" b="0" strike="noStrike" spc="-1">
              <a:latin typeface="Times New Roman"/>
            </a:endParaRPr>
          </a:p>
        </p:txBody>
      </p:sp>
    </p:spTree>
    <p:extLst>
      <p:ext uri="{BB962C8B-B14F-4D97-AF65-F5344CB8AC3E}">
        <p14:creationId xmlns:p14="http://schemas.microsoft.com/office/powerpoint/2010/main" val="1559746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12</a:t>
            </a:fld>
            <a:endParaRPr lang="ru-RU" sz="1400" b="0" strike="noStrike" spc="-1">
              <a:latin typeface="Times New Roman"/>
            </a:endParaRPr>
          </a:p>
        </p:txBody>
      </p:sp>
    </p:spTree>
    <p:extLst>
      <p:ext uri="{BB962C8B-B14F-4D97-AF65-F5344CB8AC3E}">
        <p14:creationId xmlns:p14="http://schemas.microsoft.com/office/powerpoint/2010/main" val="1169180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13</a:t>
            </a:fld>
            <a:endParaRPr lang="ru-RU" sz="1400" b="0" strike="noStrike" spc="-1">
              <a:latin typeface="Times New Roman"/>
            </a:endParaRPr>
          </a:p>
        </p:txBody>
      </p:sp>
    </p:spTree>
    <p:extLst>
      <p:ext uri="{BB962C8B-B14F-4D97-AF65-F5344CB8AC3E}">
        <p14:creationId xmlns:p14="http://schemas.microsoft.com/office/powerpoint/2010/main" val="3078445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14</a:t>
            </a:fld>
            <a:endParaRPr lang="ru-RU" sz="1400" b="0" strike="noStrike" spc="-1">
              <a:latin typeface="Times New Roman"/>
            </a:endParaRPr>
          </a:p>
        </p:txBody>
      </p:sp>
    </p:spTree>
    <p:extLst>
      <p:ext uri="{BB962C8B-B14F-4D97-AF65-F5344CB8AC3E}">
        <p14:creationId xmlns:p14="http://schemas.microsoft.com/office/powerpoint/2010/main" val="321696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15</a:t>
            </a:fld>
            <a:endParaRPr lang="ru-RU" sz="1400" b="0" strike="noStrike" spc="-1">
              <a:latin typeface="Times New Roman"/>
            </a:endParaRPr>
          </a:p>
        </p:txBody>
      </p:sp>
    </p:spTree>
    <p:extLst>
      <p:ext uri="{BB962C8B-B14F-4D97-AF65-F5344CB8AC3E}">
        <p14:creationId xmlns:p14="http://schemas.microsoft.com/office/powerpoint/2010/main" val="1261072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16</a:t>
            </a:fld>
            <a:endParaRPr lang="ru-RU" sz="1400" b="0" strike="noStrike" spc="-1">
              <a:latin typeface="Times New Roman"/>
            </a:endParaRPr>
          </a:p>
        </p:txBody>
      </p:sp>
    </p:spTree>
    <p:extLst>
      <p:ext uri="{BB962C8B-B14F-4D97-AF65-F5344CB8AC3E}">
        <p14:creationId xmlns:p14="http://schemas.microsoft.com/office/powerpoint/2010/main" val="1196338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17</a:t>
            </a:fld>
            <a:endParaRPr lang="ru-RU" sz="1400" b="0" strike="noStrike" spc="-1">
              <a:latin typeface="Times New Roman"/>
            </a:endParaRPr>
          </a:p>
        </p:txBody>
      </p:sp>
    </p:spTree>
    <p:extLst>
      <p:ext uri="{BB962C8B-B14F-4D97-AF65-F5344CB8AC3E}">
        <p14:creationId xmlns:p14="http://schemas.microsoft.com/office/powerpoint/2010/main" val="1896180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18</a:t>
            </a:fld>
            <a:endParaRPr lang="ru-RU" sz="1400" b="0" strike="noStrike" spc="-1">
              <a:latin typeface="Times New Roman"/>
            </a:endParaRPr>
          </a:p>
        </p:txBody>
      </p:sp>
    </p:spTree>
    <p:extLst>
      <p:ext uri="{BB962C8B-B14F-4D97-AF65-F5344CB8AC3E}">
        <p14:creationId xmlns:p14="http://schemas.microsoft.com/office/powerpoint/2010/main" val="387443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19</a:t>
            </a:fld>
            <a:endParaRPr lang="ru-RU" sz="1400" b="0" strike="noStrike" spc="-1">
              <a:latin typeface="Times New Roman"/>
            </a:endParaRPr>
          </a:p>
        </p:txBody>
      </p:sp>
    </p:spTree>
    <p:extLst>
      <p:ext uri="{BB962C8B-B14F-4D97-AF65-F5344CB8AC3E}">
        <p14:creationId xmlns:p14="http://schemas.microsoft.com/office/powerpoint/2010/main" val="1328682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20</a:t>
            </a:fld>
            <a:endParaRPr lang="ru-RU" sz="1400" b="0" strike="noStrike" spc="-1">
              <a:latin typeface="Times New Roman"/>
            </a:endParaRPr>
          </a:p>
        </p:txBody>
      </p:sp>
    </p:spTree>
    <p:extLst>
      <p:ext uri="{BB962C8B-B14F-4D97-AF65-F5344CB8AC3E}">
        <p14:creationId xmlns:p14="http://schemas.microsoft.com/office/powerpoint/2010/main" val="4292917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a:t>
            </a:fld>
            <a:endParaRPr lang="ru-RU" sz="1400" b="0" strike="noStrike" spc="-1">
              <a:latin typeface="Times New Roman"/>
            </a:endParaRPr>
          </a:p>
        </p:txBody>
      </p:sp>
    </p:spTree>
    <p:extLst>
      <p:ext uri="{BB962C8B-B14F-4D97-AF65-F5344CB8AC3E}">
        <p14:creationId xmlns:p14="http://schemas.microsoft.com/office/powerpoint/2010/main" val="2293431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21</a:t>
            </a:fld>
            <a:endParaRPr lang="ru-RU" sz="1400" b="0" strike="noStrike" spc="-1">
              <a:latin typeface="Times New Roman"/>
            </a:endParaRPr>
          </a:p>
        </p:txBody>
      </p:sp>
    </p:spTree>
    <p:extLst>
      <p:ext uri="{BB962C8B-B14F-4D97-AF65-F5344CB8AC3E}">
        <p14:creationId xmlns:p14="http://schemas.microsoft.com/office/powerpoint/2010/main" val="1300594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22</a:t>
            </a:fld>
            <a:endParaRPr lang="ru-RU" sz="1400" b="0" strike="noStrike" spc="-1">
              <a:latin typeface="Times New Roman"/>
            </a:endParaRPr>
          </a:p>
        </p:txBody>
      </p:sp>
    </p:spTree>
    <p:extLst>
      <p:ext uri="{BB962C8B-B14F-4D97-AF65-F5344CB8AC3E}">
        <p14:creationId xmlns:p14="http://schemas.microsoft.com/office/powerpoint/2010/main" val="4120630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23</a:t>
            </a:fld>
            <a:endParaRPr lang="ru-RU" sz="1400" b="0" strike="noStrike" spc="-1">
              <a:latin typeface="Times New Roman"/>
            </a:endParaRPr>
          </a:p>
        </p:txBody>
      </p:sp>
    </p:spTree>
    <p:extLst>
      <p:ext uri="{BB962C8B-B14F-4D97-AF65-F5344CB8AC3E}">
        <p14:creationId xmlns:p14="http://schemas.microsoft.com/office/powerpoint/2010/main" val="506570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24</a:t>
            </a:fld>
            <a:endParaRPr lang="ru-RU" sz="1400" b="0" strike="noStrike" spc="-1">
              <a:latin typeface="Times New Roman"/>
            </a:endParaRPr>
          </a:p>
        </p:txBody>
      </p:sp>
    </p:spTree>
    <p:extLst>
      <p:ext uri="{BB962C8B-B14F-4D97-AF65-F5344CB8AC3E}">
        <p14:creationId xmlns:p14="http://schemas.microsoft.com/office/powerpoint/2010/main" val="1112337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25</a:t>
            </a:fld>
            <a:endParaRPr lang="ru-RU" sz="1400" b="0" strike="noStrike" spc="-1">
              <a:latin typeface="Times New Roman"/>
            </a:endParaRPr>
          </a:p>
        </p:txBody>
      </p:sp>
    </p:spTree>
    <p:extLst>
      <p:ext uri="{BB962C8B-B14F-4D97-AF65-F5344CB8AC3E}">
        <p14:creationId xmlns:p14="http://schemas.microsoft.com/office/powerpoint/2010/main" val="857604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26</a:t>
            </a:fld>
            <a:endParaRPr lang="ru-RU" sz="1400" b="0" strike="noStrike" spc="-1">
              <a:latin typeface="Times New Roman"/>
            </a:endParaRPr>
          </a:p>
        </p:txBody>
      </p:sp>
    </p:spTree>
    <p:extLst>
      <p:ext uri="{BB962C8B-B14F-4D97-AF65-F5344CB8AC3E}">
        <p14:creationId xmlns:p14="http://schemas.microsoft.com/office/powerpoint/2010/main" val="2460623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27</a:t>
            </a:fld>
            <a:endParaRPr lang="ru-RU" sz="1400" b="0" strike="noStrike" spc="-1">
              <a:latin typeface="Times New Roman"/>
            </a:endParaRPr>
          </a:p>
        </p:txBody>
      </p:sp>
    </p:spTree>
    <p:extLst>
      <p:ext uri="{BB962C8B-B14F-4D97-AF65-F5344CB8AC3E}">
        <p14:creationId xmlns:p14="http://schemas.microsoft.com/office/powerpoint/2010/main" val="4265929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28</a:t>
            </a:fld>
            <a:endParaRPr lang="ru-RU" sz="1400" b="0" strike="noStrike" spc="-1">
              <a:latin typeface="Times New Roman"/>
            </a:endParaRPr>
          </a:p>
        </p:txBody>
      </p:sp>
    </p:spTree>
    <p:extLst>
      <p:ext uri="{BB962C8B-B14F-4D97-AF65-F5344CB8AC3E}">
        <p14:creationId xmlns:p14="http://schemas.microsoft.com/office/powerpoint/2010/main" val="3108930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a:t>
            </a:fld>
            <a:endParaRPr lang="ru-RU" sz="1400" b="0" strike="noStrike" spc="-1">
              <a:latin typeface="Times New Roman"/>
            </a:endParaRPr>
          </a:p>
        </p:txBody>
      </p:sp>
    </p:spTree>
    <p:extLst>
      <p:ext uri="{BB962C8B-B14F-4D97-AF65-F5344CB8AC3E}">
        <p14:creationId xmlns:p14="http://schemas.microsoft.com/office/powerpoint/2010/main" val="3349693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a:t>
            </a:fld>
            <a:endParaRPr lang="ru-RU" sz="1400" b="0" strike="noStrike" spc="-1">
              <a:latin typeface="Times New Roman"/>
            </a:endParaRPr>
          </a:p>
        </p:txBody>
      </p:sp>
    </p:spTree>
    <p:extLst>
      <p:ext uri="{BB962C8B-B14F-4D97-AF65-F5344CB8AC3E}">
        <p14:creationId xmlns:p14="http://schemas.microsoft.com/office/powerpoint/2010/main" val="253760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6</a:t>
            </a:fld>
            <a:endParaRPr lang="ru-RU" sz="1400" b="0" strike="noStrike" spc="-1">
              <a:latin typeface="Times New Roman"/>
            </a:endParaRPr>
          </a:p>
        </p:txBody>
      </p:sp>
    </p:spTree>
    <p:extLst>
      <p:ext uri="{BB962C8B-B14F-4D97-AF65-F5344CB8AC3E}">
        <p14:creationId xmlns:p14="http://schemas.microsoft.com/office/powerpoint/2010/main" val="4107774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7</a:t>
            </a:fld>
            <a:endParaRPr lang="ru-RU" sz="1400" b="0" strike="noStrike" spc="-1">
              <a:latin typeface="Times New Roman"/>
            </a:endParaRPr>
          </a:p>
        </p:txBody>
      </p:sp>
    </p:spTree>
    <p:extLst>
      <p:ext uri="{BB962C8B-B14F-4D97-AF65-F5344CB8AC3E}">
        <p14:creationId xmlns:p14="http://schemas.microsoft.com/office/powerpoint/2010/main" val="79974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8</a:t>
            </a:fld>
            <a:endParaRPr lang="ru-RU" sz="1400" b="0" strike="noStrike" spc="-1">
              <a:latin typeface="Times New Roman"/>
            </a:endParaRPr>
          </a:p>
        </p:txBody>
      </p:sp>
    </p:spTree>
    <p:extLst>
      <p:ext uri="{BB962C8B-B14F-4D97-AF65-F5344CB8AC3E}">
        <p14:creationId xmlns:p14="http://schemas.microsoft.com/office/powerpoint/2010/main" val="3808420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9</a:t>
            </a:fld>
            <a:endParaRPr lang="ru-RU" sz="1400" b="0" strike="noStrike" spc="-1">
              <a:latin typeface="Times New Roman"/>
            </a:endParaRPr>
          </a:p>
        </p:txBody>
      </p:sp>
    </p:spTree>
    <p:extLst>
      <p:ext uri="{BB962C8B-B14F-4D97-AF65-F5344CB8AC3E}">
        <p14:creationId xmlns:p14="http://schemas.microsoft.com/office/powerpoint/2010/main" val="230681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10</a:t>
            </a:fld>
            <a:endParaRPr lang="ru-RU" sz="1400" b="0" strike="noStrike" spc="-1">
              <a:latin typeface="Times New Roman"/>
            </a:endParaRPr>
          </a:p>
        </p:txBody>
      </p:sp>
    </p:spTree>
    <p:extLst>
      <p:ext uri="{BB962C8B-B14F-4D97-AF65-F5344CB8AC3E}">
        <p14:creationId xmlns:p14="http://schemas.microsoft.com/office/powerpoint/2010/main" val="3597194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894D7FE9-E167-4C1A-9882-ED30199F1B66}" type="datetimeFigureOut">
              <a:rPr lang="ru-RU" smtClean="0"/>
              <a:t>04.12.2023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207095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04.12.2023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402532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04.12.2023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535375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04.12.2023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288911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894D7FE9-E167-4C1A-9882-ED30199F1B66}" type="datetimeFigureOut">
              <a:rPr lang="ru-RU" smtClean="0"/>
              <a:t>04.12.2023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47644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894D7FE9-E167-4C1A-9882-ED30199F1B66}" type="datetimeFigureOut">
              <a:rPr lang="ru-RU" smtClean="0"/>
              <a:t>04.12.2023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0205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894D7FE9-E167-4C1A-9882-ED30199F1B66}" type="datetimeFigureOut">
              <a:rPr lang="ru-RU" smtClean="0"/>
              <a:t>04.12.2023</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004606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894D7FE9-E167-4C1A-9882-ED30199F1B66}" type="datetimeFigureOut">
              <a:rPr lang="ru-RU" smtClean="0"/>
              <a:t>04.12.2023</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4049915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94D7FE9-E167-4C1A-9882-ED30199F1B66}" type="datetimeFigureOut">
              <a:rPr lang="ru-RU" smtClean="0"/>
              <a:t>04.12.2023</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66165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894D7FE9-E167-4C1A-9882-ED30199F1B66}" type="datetimeFigureOut">
              <a:rPr lang="ru-RU" smtClean="0"/>
              <a:t>04.12.2023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318069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894D7FE9-E167-4C1A-9882-ED30199F1B66}" type="datetimeFigureOut">
              <a:rPr lang="ru-RU" smtClean="0"/>
              <a:t>04.12.2023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151854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72827"/>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D7FE9-E167-4C1A-9882-ED30199F1B66}" type="datetimeFigureOut">
              <a:rPr lang="ru-RU" smtClean="0"/>
              <a:t>04.12.2023</a:t>
            </a:fld>
            <a:endParaRPr lang="ru-RU"/>
          </a:p>
        </p:txBody>
      </p:sp>
      <p:sp>
        <p:nvSpPr>
          <p:cNvPr id="5" name="Нижний колонтитул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8F4C9D-76F1-44A5-8E0D-429814420D90}" type="slidenum">
              <a:rPr lang="ru-RU" smtClean="0"/>
              <a:t>‹#›</a:t>
            </a:fld>
            <a:endParaRPr lang="ru-RU"/>
          </a:p>
        </p:txBody>
      </p:sp>
    </p:spTree>
    <p:extLst>
      <p:ext uri="{BB962C8B-B14F-4D97-AF65-F5344CB8AC3E}">
        <p14:creationId xmlns:p14="http://schemas.microsoft.com/office/powerpoint/2010/main" val="1606352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3.gi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28.png"/><Relationship Id="rId12"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1.png"/><Relationship Id="rId5" Type="http://schemas.openxmlformats.org/officeDocument/2006/relationships/image" Target="../media/image270.png"/><Relationship Id="rId10" Type="http://schemas.openxmlformats.org/officeDocument/2006/relationships/image" Target="../media/image260.png"/><Relationship Id="rId4" Type="http://schemas.openxmlformats.org/officeDocument/2006/relationships/image" Target="../media/image240.png"/><Relationship Id="rId9" Type="http://schemas.openxmlformats.org/officeDocument/2006/relationships/image" Target="../media/image250.png"/><Relationship Id="rId14" Type="http://schemas.openxmlformats.org/officeDocument/2006/relationships/image" Target="../media/image31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7.g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0.png"/><Relationship Id="rId3" Type="http://schemas.openxmlformats.org/officeDocument/2006/relationships/image" Target="../media/image2.png"/><Relationship Id="rId7" Type="http://schemas.openxmlformats.org/officeDocument/2006/relationships/image" Target="../media/image12.png"/><Relationship Id="rId12" Type="http://schemas.openxmlformats.org/officeDocument/2006/relationships/image" Target="../media/image130.png"/><Relationship Id="rId2" Type="http://schemas.openxmlformats.org/officeDocument/2006/relationships/notesSlide" Target="../notesSlides/notesSlide8.xml"/><Relationship Id="rId16"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20.png"/><Relationship Id="rId5" Type="http://schemas.openxmlformats.org/officeDocument/2006/relationships/image" Target="../media/image10.png"/><Relationship Id="rId15" Type="http://schemas.openxmlformats.org/officeDocument/2006/relationships/image" Target="../media/image16.png"/><Relationship Id="rId10" Type="http://schemas.openxmlformats.org/officeDocument/2006/relationships/image" Target="../media/image110.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260648"/>
            <a:ext cx="3354014" cy="2125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Заголовок 1">
            <a:extLst>
              <a:ext uri="{FF2B5EF4-FFF2-40B4-BE49-F238E27FC236}">
                <a16:creationId xmlns:a16="http://schemas.microsoft.com/office/drawing/2014/main" id="{6A859E78-5F82-4E88-96C1-6B761C77A910}"/>
              </a:ext>
            </a:extLst>
          </p:cNvPr>
          <p:cNvSpPr txBox="1">
            <a:spLocks/>
          </p:cNvSpPr>
          <p:nvPr/>
        </p:nvSpPr>
        <p:spPr>
          <a:xfrm>
            <a:off x="0" y="1906536"/>
            <a:ext cx="12192000" cy="3106639"/>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b="1" dirty="0">
                <a:solidFill>
                  <a:schemeClr val="bg1"/>
                </a:solidFill>
                <a:latin typeface="Verdana" panose="020B0604030504040204" pitchFamily="34" charset="0"/>
                <a:ea typeface="Verdana" panose="020B0604030504040204" pitchFamily="34" charset="0"/>
              </a:rPr>
              <a:t>Машинное Обучение</a:t>
            </a:r>
          </a:p>
          <a:p>
            <a:endParaRPr lang="ru-RU" dirty="0">
              <a:solidFill>
                <a:schemeClr val="bg1"/>
              </a:solidFill>
              <a:latin typeface="Verdana" panose="020B0604030504040204" pitchFamily="34" charset="0"/>
              <a:ea typeface="Verdana" panose="020B0604030504040204" pitchFamily="34" charset="0"/>
            </a:endParaRPr>
          </a:p>
          <a:p>
            <a:r>
              <a:rPr lang="ru-RU" b="1" dirty="0">
                <a:solidFill>
                  <a:schemeClr val="bg1"/>
                </a:solidFill>
                <a:latin typeface="Verdana" panose="020B0604030504040204" pitchFamily="34" charset="0"/>
                <a:ea typeface="Verdana" panose="020B0604030504040204" pitchFamily="34" charset="0"/>
              </a:rPr>
              <a:t>Лекция </a:t>
            </a:r>
            <a:r>
              <a:rPr lang="ru-RU" b="1" dirty="0" smtClean="0">
                <a:solidFill>
                  <a:schemeClr val="bg1"/>
                </a:solidFill>
                <a:latin typeface="Verdana" panose="020B0604030504040204" pitchFamily="34" charset="0"/>
                <a:ea typeface="Verdana" panose="020B0604030504040204" pitchFamily="34" charset="0"/>
              </a:rPr>
              <a:t>1.15</a:t>
            </a:r>
            <a:endParaRPr lang="ru-RU" b="1" dirty="0">
              <a:solidFill>
                <a:schemeClr val="bg1"/>
              </a:solidFill>
              <a:latin typeface="Verdana" panose="020B0604030504040204" pitchFamily="34" charset="0"/>
              <a:ea typeface="Verdana" panose="020B0604030504040204" pitchFamily="34" charset="0"/>
            </a:endParaRPr>
          </a:p>
          <a:p>
            <a:r>
              <a:rPr lang="ru-RU" dirty="0">
                <a:solidFill>
                  <a:schemeClr val="bg1"/>
                </a:solidFill>
                <a:latin typeface="Verdana" panose="020B0604030504040204" pitchFamily="34" charset="0"/>
                <a:ea typeface="Verdana" panose="020B0604030504040204" pitchFamily="34" charset="0"/>
              </a:rPr>
              <a:t>В которой мы обсудим</a:t>
            </a:r>
            <a:r>
              <a:rPr lang="en-US" dirty="0">
                <a:solidFill>
                  <a:schemeClr val="bg1"/>
                </a:solidFill>
                <a:latin typeface="Verdana" panose="020B0604030504040204" pitchFamily="34" charset="0"/>
                <a:ea typeface="Verdana" panose="020B0604030504040204" pitchFamily="34" charset="0"/>
              </a:rPr>
              <a:t> </a:t>
            </a:r>
            <a:r>
              <a:rPr lang="ru-RU" dirty="0">
                <a:solidFill>
                  <a:schemeClr val="bg1"/>
                </a:solidFill>
                <a:latin typeface="Verdana" panose="020B0604030504040204" pitchFamily="34" charset="0"/>
                <a:ea typeface="Verdana" panose="020B0604030504040204" pitchFamily="34" charset="0"/>
              </a:rPr>
              <a:t>что учиться на ошибках ПОЛЕЗНО (</a:t>
            </a:r>
            <a:r>
              <a:rPr lang="ru-RU" dirty="0" err="1">
                <a:solidFill>
                  <a:schemeClr val="bg1"/>
                </a:solidFill>
                <a:latin typeface="Verdana" panose="020B0604030504040204" pitchFamily="34" charset="0"/>
                <a:ea typeface="Verdana" panose="020B0604030504040204" pitchFamily="34" charset="0"/>
              </a:rPr>
              <a:t>Бустинг</a:t>
            </a:r>
            <a:r>
              <a:rPr lang="ru-RU" dirty="0">
                <a:solidFill>
                  <a:schemeClr val="bg1"/>
                </a:solidFill>
                <a:latin typeface="Verdana" panose="020B0604030504040204" pitchFamily="34" charset="0"/>
                <a:ea typeface="Verdana" panose="020B0604030504040204" pitchFamily="34" charset="0"/>
              </a:rPr>
              <a:t>)</a:t>
            </a:r>
          </a:p>
        </p:txBody>
      </p:sp>
      <p:sp>
        <p:nvSpPr>
          <p:cNvPr id="8" name="Текст 2">
            <a:extLst>
              <a:ext uri="{FF2B5EF4-FFF2-40B4-BE49-F238E27FC236}">
                <a16:creationId xmlns:a16="http://schemas.microsoft.com/office/drawing/2014/main" id="{5B114D4F-8D97-4878-A5F6-1201613995E0}"/>
              </a:ext>
            </a:extLst>
          </p:cNvPr>
          <p:cNvSpPr txBox="1">
            <a:spLocks/>
          </p:cNvSpPr>
          <p:nvPr/>
        </p:nvSpPr>
        <p:spPr>
          <a:xfrm>
            <a:off x="3359696" y="5013176"/>
            <a:ext cx="5021262" cy="879194"/>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2400" dirty="0">
                <a:solidFill>
                  <a:schemeClr val="bg1"/>
                </a:solidFill>
                <a:latin typeface="Verdana" panose="020B0604030504040204" pitchFamily="34" charset="0"/>
                <a:ea typeface="Verdana" panose="020B0604030504040204" pitchFamily="34" charset="0"/>
              </a:rPr>
              <a:t>Долганов Антон Юрьевич</a:t>
            </a:r>
          </a:p>
        </p:txBody>
      </p:sp>
    </p:spTree>
    <p:extLst>
      <p:ext uri="{BB962C8B-B14F-4D97-AF65-F5344CB8AC3E}">
        <p14:creationId xmlns:p14="http://schemas.microsoft.com/office/powerpoint/2010/main" val="504286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29741" y="6475125"/>
            <a:ext cx="962260" cy="411230"/>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069" y="0"/>
            <a:ext cx="1900907" cy="120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4616" y="138599"/>
            <a:ext cx="316434" cy="523220"/>
          </a:xfrm>
          <a:prstGeom prst="rect">
            <a:avLst/>
          </a:prstGeom>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Заголовок 3">
            <a:extLst>
              <a:ext uri="{FF2B5EF4-FFF2-40B4-BE49-F238E27FC236}">
                <a16:creationId xmlns:a16="http://schemas.microsoft.com/office/drawing/2014/main" id="{636E63F3-279C-4C70-B38E-F9DF66614F8E}"/>
              </a:ext>
            </a:extLst>
          </p:cNvPr>
          <p:cNvSpPr>
            <a:spLocks noGrp="1"/>
          </p:cNvSpPr>
          <p:nvPr>
            <p:ph type="title"/>
          </p:nvPr>
        </p:nvSpPr>
        <p:spPr>
          <a:xfrm>
            <a:off x="670945" y="25353"/>
            <a:ext cx="11039926" cy="871909"/>
          </a:xfrm>
        </p:spPr>
        <p:txBody>
          <a:bodyPr>
            <a:normAutofit/>
          </a:bodyPr>
          <a:lstStyle/>
          <a:p>
            <a:r>
              <a:rPr lang="en-US" sz="3200" b="1" dirty="0">
                <a:solidFill>
                  <a:schemeClr val="bg1"/>
                </a:solidFill>
                <a:latin typeface="Verdana" panose="020B0604030504040204" pitchFamily="34" charset="0"/>
                <a:ea typeface="Verdana" panose="020B0604030504040204" pitchFamily="34" charset="0"/>
              </a:rPr>
              <a:t>AdaBoost: </a:t>
            </a:r>
            <a:r>
              <a:rPr lang="ru-RU" sz="3200" dirty="0">
                <a:solidFill>
                  <a:schemeClr val="bg1"/>
                </a:solidFill>
                <a:latin typeface="Verdana" panose="020B0604030504040204" pitchFamily="34" charset="0"/>
                <a:ea typeface="Verdana" panose="020B0604030504040204" pitchFamily="34" charset="0"/>
              </a:rPr>
              <a:t>Пример</a:t>
            </a:r>
            <a:endParaRPr lang="ru-RU" sz="3200" dirty="0"/>
          </a:p>
        </p:txBody>
      </p:sp>
      <p:grpSp>
        <p:nvGrpSpPr>
          <p:cNvPr id="7" name="Группа 6">
            <a:extLst>
              <a:ext uri="{FF2B5EF4-FFF2-40B4-BE49-F238E27FC236}">
                <a16:creationId xmlns:a16="http://schemas.microsoft.com/office/drawing/2014/main" id="{22C2BF51-86D1-D4E7-ED15-526F56B4DBED}"/>
              </a:ext>
            </a:extLst>
          </p:cNvPr>
          <p:cNvGrpSpPr/>
          <p:nvPr/>
        </p:nvGrpSpPr>
        <p:grpSpPr>
          <a:xfrm>
            <a:off x="8221305" y="1407572"/>
            <a:ext cx="3086871" cy="2201707"/>
            <a:chOff x="7405686" y="4947798"/>
            <a:chExt cx="1618824" cy="1348819"/>
          </a:xfrm>
        </p:grpSpPr>
        <p:sp>
          <p:nvSpPr>
            <p:cNvPr id="9" name="Прямоугольник 8">
              <a:extLst>
                <a:ext uri="{FF2B5EF4-FFF2-40B4-BE49-F238E27FC236}">
                  <a16:creationId xmlns:a16="http://schemas.microsoft.com/office/drawing/2014/main" id="{B360916A-FF74-9A66-C825-A661192C2BFE}"/>
                </a:ext>
              </a:extLst>
            </p:cNvPr>
            <p:cNvSpPr/>
            <p:nvPr/>
          </p:nvSpPr>
          <p:spPr>
            <a:xfrm>
              <a:off x="7405686" y="5470085"/>
              <a:ext cx="1618824" cy="8265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0" name="Прямоугольник 9">
              <a:extLst>
                <a:ext uri="{FF2B5EF4-FFF2-40B4-BE49-F238E27FC236}">
                  <a16:creationId xmlns:a16="http://schemas.microsoft.com/office/drawing/2014/main" id="{2C164A85-A908-C0EA-6345-7E507C328D15}"/>
                </a:ext>
              </a:extLst>
            </p:cNvPr>
            <p:cNvSpPr/>
            <p:nvPr/>
          </p:nvSpPr>
          <p:spPr>
            <a:xfrm>
              <a:off x="7405686" y="4947798"/>
              <a:ext cx="1618824" cy="518096"/>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dirty="0">
                <a:latin typeface="Montserrat" panose="00000500000000000000" pitchFamily="2" charset="-52"/>
              </a:endParaRPr>
            </a:p>
          </p:txBody>
        </p:sp>
      </p:grpSp>
      <p:grpSp>
        <p:nvGrpSpPr>
          <p:cNvPr id="25" name="Группа 24">
            <a:extLst>
              <a:ext uri="{FF2B5EF4-FFF2-40B4-BE49-F238E27FC236}">
                <a16:creationId xmlns:a16="http://schemas.microsoft.com/office/drawing/2014/main" id="{1BB5B231-2DF5-3F29-2534-8D3C42254047}"/>
              </a:ext>
            </a:extLst>
          </p:cNvPr>
          <p:cNvGrpSpPr/>
          <p:nvPr/>
        </p:nvGrpSpPr>
        <p:grpSpPr>
          <a:xfrm>
            <a:off x="479376" y="1427330"/>
            <a:ext cx="3060433" cy="2201707"/>
            <a:chOff x="180784" y="4984214"/>
            <a:chExt cx="1782340" cy="1282234"/>
          </a:xfrm>
        </p:grpSpPr>
        <p:sp>
          <p:nvSpPr>
            <p:cNvPr id="26" name="Прямоугольник 25">
              <a:extLst>
                <a:ext uri="{FF2B5EF4-FFF2-40B4-BE49-F238E27FC236}">
                  <a16:creationId xmlns:a16="http://schemas.microsoft.com/office/drawing/2014/main" id="{6EDA4BFD-A51C-0A1C-2153-CC6C0FD6624F}"/>
                </a:ext>
              </a:extLst>
            </p:cNvPr>
            <p:cNvSpPr/>
            <p:nvPr/>
          </p:nvSpPr>
          <p:spPr>
            <a:xfrm>
              <a:off x="643413" y="4984214"/>
              <a:ext cx="1319711" cy="1282234"/>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27" name="Прямоугольник 26">
              <a:extLst>
                <a:ext uri="{FF2B5EF4-FFF2-40B4-BE49-F238E27FC236}">
                  <a16:creationId xmlns:a16="http://schemas.microsoft.com/office/drawing/2014/main" id="{F32A4346-2BC3-79C2-FB99-205A2E43C5C8}"/>
                </a:ext>
              </a:extLst>
            </p:cNvPr>
            <p:cNvSpPr/>
            <p:nvPr/>
          </p:nvSpPr>
          <p:spPr>
            <a:xfrm>
              <a:off x="180784" y="4984214"/>
              <a:ext cx="430776" cy="128223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28" name="Овал 27">
              <a:extLst>
                <a:ext uri="{FF2B5EF4-FFF2-40B4-BE49-F238E27FC236}">
                  <a16:creationId xmlns:a16="http://schemas.microsoft.com/office/drawing/2014/main" id="{F42E1BE5-5CCE-DB7F-5483-C7686CC9755A}"/>
                </a:ext>
              </a:extLst>
            </p:cNvPr>
            <p:cNvSpPr/>
            <p:nvPr/>
          </p:nvSpPr>
          <p:spPr>
            <a:xfrm>
              <a:off x="813641" y="5013241"/>
              <a:ext cx="169559" cy="16955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29" name="Овал 28">
              <a:extLst>
                <a:ext uri="{FF2B5EF4-FFF2-40B4-BE49-F238E27FC236}">
                  <a16:creationId xmlns:a16="http://schemas.microsoft.com/office/drawing/2014/main" id="{4A16EC5A-7967-D905-6133-9B5FEEE382F8}"/>
                </a:ext>
              </a:extLst>
            </p:cNvPr>
            <p:cNvSpPr/>
            <p:nvPr/>
          </p:nvSpPr>
          <p:spPr>
            <a:xfrm>
              <a:off x="355751" y="5484821"/>
              <a:ext cx="169559" cy="16955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30" name="Овал 29">
              <a:extLst>
                <a:ext uri="{FF2B5EF4-FFF2-40B4-BE49-F238E27FC236}">
                  <a16:creationId xmlns:a16="http://schemas.microsoft.com/office/drawing/2014/main" id="{D6B32279-FC32-043C-A4B9-F32C79C09B60}"/>
                </a:ext>
              </a:extLst>
            </p:cNvPr>
            <p:cNvSpPr/>
            <p:nvPr/>
          </p:nvSpPr>
          <p:spPr>
            <a:xfrm>
              <a:off x="1133710" y="5045923"/>
              <a:ext cx="169559" cy="16955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31" name="Овал 30">
              <a:extLst>
                <a:ext uri="{FF2B5EF4-FFF2-40B4-BE49-F238E27FC236}">
                  <a16:creationId xmlns:a16="http://schemas.microsoft.com/office/drawing/2014/main" id="{CD469A40-1C7E-9373-5E08-013A59F5636A}"/>
                </a:ext>
              </a:extLst>
            </p:cNvPr>
            <p:cNvSpPr/>
            <p:nvPr/>
          </p:nvSpPr>
          <p:spPr>
            <a:xfrm rot="6602461" flipH="1">
              <a:off x="1620645" y="5068218"/>
              <a:ext cx="169559" cy="169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32" name="Овал 31">
              <a:extLst>
                <a:ext uri="{FF2B5EF4-FFF2-40B4-BE49-F238E27FC236}">
                  <a16:creationId xmlns:a16="http://schemas.microsoft.com/office/drawing/2014/main" id="{B027D30F-42EA-3CC0-3144-D8B274EE16BF}"/>
                </a:ext>
              </a:extLst>
            </p:cNvPr>
            <p:cNvSpPr/>
            <p:nvPr/>
          </p:nvSpPr>
          <p:spPr>
            <a:xfrm rot="6602461" flipH="1">
              <a:off x="1665624" y="5847084"/>
              <a:ext cx="169559" cy="169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33" name="Овал 32">
              <a:extLst>
                <a:ext uri="{FF2B5EF4-FFF2-40B4-BE49-F238E27FC236}">
                  <a16:creationId xmlns:a16="http://schemas.microsoft.com/office/drawing/2014/main" id="{86063BD5-5A56-C11F-95A9-C64F1F3DBD72}"/>
                </a:ext>
              </a:extLst>
            </p:cNvPr>
            <p:cNvSpPr/>
            <p:nvPr/>
          </p:nvSpPr>
          <p:spPr>
            <a:xfrm rot="17671915" flipH="1">
              <a:off x="689325" y="5569601"/>
              <a:ext cx="169559" cy="169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34" name="Овал 33">
              <a:extLst>
                <a:ext uri="{FF2B5EF4-FFF2-40B4-BE49-F238E27FC236}">
                  <a16:creationId xmlns:a16="http://schemas.microsoft.com/office/drawing/2014/main" id="{4B0FF8AE-44EB-C601-1757-C0B81C4626EB}"/>
                </a:ext>
              </a:extLst>
            </p:cNvPr>
            <p:cNvSpPr/>
            <p:nvPr/>
          </p:nvSpPr>
          <p:spPr>
            <a:xfrm rot="17671915" flipH="1">
              <a:off x="1095528" y="5520805"/>
              <a:ext cx="169559" cy="169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45" name="Овал 44">
              <a:extLst>
                <a:ext uri="{FF2B5EF4-FFF2-40B4-BE49-F238E27FC236}">
                  <a16:creationId xmlns:a16="http://schemas.microsoft.com/office/drawing/2014/main" id="{916D7ECD-D966-ED6E-D275-37B02AAA0725}"/>
                </a:ext>
              </a:extLst>
            </p:cNvPr>
            <p:cNvSpPr/>
            <p:nvPr/>
          </p:nvSpPr>
          <p:spPr>
            <a:xfrm rot="17671915" flipH="1">
              <a:off x="700089" y="5937993"/>
              <a:ext cx="169559" cy="169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46" name="Овал 45">
              <a:extLst>
                <a:ext uri="{FF2B5EF4-FFF2-40B4-BE49-F238E27FC236}">
                  <a16:creationId xmlns:a16="http://schemas.microsoft.com/office/drawing/2014/main" id="{B65F6B84-0B07-6229-E26B-7B16E0252D40}"/>
                </a:ext>
              </a:extLst>
            </p:cNvPr>
            <p:cNvSpPr/>
            <p:nvPr/>
          </p:nvSpPr>
          <p:spPr>
            <a:xfrm>
              <a:off x="1296306" y="5252937"/>
              <a:ext cx="169559" cy="16955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47" name="Овал 46">
              <a:extLst>
                <a:ext uri="{FF2B5EF4-FFF2-40B4-BE49-F238E27FC236}">
                  <a16:creationId xmlns:a16="http://schemas.microsoft.com/office/drawing/2014/main" id="{9EE30FB0-19D5-1AD6-0FF7-38E80B88376A}"/>
                </a:ext>
              </a:extLst>
            </p:cNvPr>
            <p:cNvSpPr/>
            <p:nvPr/>
          </p:nvSpPr>
          <p:spPr>
            <a:xfrm>
              <a:off x="355751" y="5903771"/>
              <a:ext cx="169559" cy="16955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grpSp>
      <p:grpSp>
        <p:nvGrpSpPr>
          <p:cNvPr id="49" name="Группа 48">
            <a:extLst>
              <a:ext uri="{FF2B5EF4-FFF2-40B4-BE49-F238E27FC236}">
                <a16:creationId xmlns:a16="http://schemas.microsoft.com/office/drawing/2014/main" id="{EA3A8BCD-E5F1-AEB2-701D-8D67039754EF}"/>
              </a:ext>
            </a:extLst>
          </p:cNvPr>
          <p:cNvGrpSpPr/>
          <p:nvPr/>
        </p:nvGrpSpPr>
        <p:grpSpPr>
          <a:xfrm>
            <a:off x="4268828" y="1304751"/>
            <a:ext cx="2938048" cy="2262159"/>
            <a:chOff x="5091077" y="4986619"/>
            <a:chExt cx="1665341" cy="1282234"/>
          </a:xfrm>
        </p:grpSpPr>
        <p:sp>
          <p:nvSpPr>
            <p:cNvPr id="50" name="Прямоугольник 49">
              <a:extLst>
                <a:ext uri="{FF2B5EF4-FFF2-40B4-BE49-F238E27FC236}">
                  <a16:creationId xmlns:a16="http://schemas.microsoft.com/office/drawing/2014/main" id="{34F6A854-5587-3A15-3A54-EF54C31EC2A1}"/>
                </a:ext>
              </a:extLst>
            </p:cNvPr>
            <p:cNvSpPr/>
            <p:nvPr/>
          </p:nvSpPr>
          <p:spPr>
            <a:xfrm>
              <a:off x="6472426" y="4986619"/>
              <a:ext cx="283992" cy="1282234"/>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51" name="Прямоугольник 50">
              <a:extLst>
                <a:ext uri="{FF2B5EF4-FFF2-40B4-BE49-F238E27FC236}">
                  <a16:creationId xmlns:a16="http://schemas.microsoft.com/office/drawing/2014/main" id="{0F90FF47-B51E-4E22-FB65-217737C6D148}"/>
                </a:ext>
              </a:extLst>
            </p:cNvPr>
            <p:cNvSpPr/>
            <p:nvPr/>
          </p:nvSpPr>
          <p:spPr>
            <a:xfrm>
              <a:off x="5091077" y="4986619"/>
              <a:ext cx="1355505" cy="128223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dirty="0">
                <a:latin typeface="Montserrat" panose="00000500000000000000" pitchFamily="2" charset="-52"/>
              </a:endParaRPr>
            </a:p>
          </p:txBody>
        </p:sp>
      </p:grpSp>
      <p:grpSp>
        <p:nvGrpSpPr>
          <p:cNvPr id="52" name="Группа 51">
            <a:extLst>
              <a:ext uri="{FF2B5EF4-FFF2-40B4-BE49-F238E27FC236}">
                <a16:creationId xmlns:a16="http://schemas.microsoft.com/office/drawing/2014/main" id="{21857D2A-7CAF-11E0-DBC9-E0E72441C8A8}"/>
              </a:ext>
            </a:extLst>
          </p:cNvPr>
          <p:cNvGrpSpPr/>
          <p:nvPr/>
        </p:nvGrpSpPr>
        <p:grpSpPr>
          <a:xfrm>
            <a:off x="4375978" y="1554690"/>
            <a:ext cx="2688457" cy="1948895"/>
            <a:chOff x="2594554" y="5025543"/>
            <a:chExt cx="1488114" cy="1078752"/>
          </a:xfrm>
        </p:grpSpPr>
        <p:sp>
          <p:nvSpPr>
            <p:cNvPr id="53" name="Овал 52">
              <a:extLst>
                <a:ext uri="{FF2B5EF4-FFF2-40B4-BE49-F238E27FC236}">
                  <a16:creationId xmlns:a16="http://schemas.microsoft.com/office/drawing/2014/main" id="{56252237-039B-A697-717F-ED41063DFF60}"/>
                </a:ext>
              </a:extLst>
            </p:cNvPr>
            <p:cNvSpPr/>
            <p:nvPr/>
          </p:nvSpPr>
          <p:spPr>
            <a:xfrm>
              <a:off x="3052443" y="5025543"/>
              <a:ext cx="252000" cy="252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54" name="Овал 53">
              <a:extLst>
                <a:ext uri="{FF2B5EF4-FFF2-40B4-BE49-F238E27FC236}">
                  <a16:creationId xmlns:a16="http://schemas.microsoft.com/office/drawing/2014/main" id="{A9F16908-51AD-23D2-C1E9-DC31C097399C}"/>
                </a:ext>
              </a:extLst>
            </p:cNvPr>
            <p:cNvSpPr/>
            <p:nvPr/>
          </p:nvSpPr>
          <p:spPr>
            <a:xfrm>
              <a:off x="2594554" y="5497124"/>
              <a:ext cx="108000" cy="108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55" name="Овал 54">
              <a:extLst>
                <a:ext uri="{FF2B5EF4-FFF2-40B4-BE49-F238E27FC236}">
                  <a16:creationId xmlns:a16="http://schemas.microsoft.com/office/drawing/2014/main" id="{256EC0AE-9787-663E-7A29-0FA8C57B3A89}"/>
                </a:ext>
              </a:extLst>
            </p:cNvPr>
            <p:cNvSpPr/>
            <p:nvPr/>
          </p:nvSpPr>
          <p:spPr>
            <a:xfrm>
              <a:off x="3372512" y="5058225"/>
              <a:ext cx="252000" cy="252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56" name="Овал 55">
              <a:extLst>
                <a:ext uri="{FF2B5EF4-FFF2-40B4-BE49-F238E27FC236}">
                  <a16:creationId xmlns:a16="http://schemas.microsoft.com/office/drawing/2014/main" id="{0890AB43-D4F6-629C-D0EA-485029D8CB43}"/>
                </a:ext>
              </a:extLst>
            </p:cNvPr>
            <p:cNvSpPr/>
            <p:nvPr/>
          </p:nvSpPr>
          <p:spPr>
            <a:xfrm rot="6602461" flipH="1">
              <a:off x="3929689" y="5092932"/>
              <a:ext cx="108000" cy="10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57" name="Овал 56">
              <a:extLst>
                <a:ext uri="{FF2B5EF4-FFF2-40B4-BE49-F238E27FC236}">
                  <a16:creationId xmlns:a16="http://schemas.microsoft.com/office/drawing/2014/main" id="{D9484B5E-2520-3136-3D1A-58FB65B8B5AC}"/>
                </a:ext>
              </a:extLst>
            </p:cNvPr>
            <p:cNvSpPr/>
            <p:nvPr/>
          </p:nvSpPr>
          <p:spPr>
            <a:xfrm rot="6602461" flipH="1">
              <a:off x="3974668" y="5871798"/>
              <a:ext cx="108000" cy="10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58" name="Овал 57">
              <a:extLst>
                <a:ext uri="{FF2B5EF4-FFF2-40B4-BE49-F238E27FC236}">
                  <a16:creationId xmlns:a16="http://schemas.microsoft.com/office/drawing/2014/main" id="{640ABE13-F5DB-A319-B540-208332ABC9C7}"/>
                </a:ext>
              </a:extLst>
            </p:cNvPr>
            <p:cNvSpPr/>
            <p:nvPr/>
          </p:nvSpPr>
          <p:spPr>
            <a:xfrm rot="17671915" flipH="1">
              <a:off x="2935896" y="5631711"/>
              <a:ext cx="108000" cy="10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59" name="Овал 58">
              <a:extLst>
                <a:ext uri="{FF2B5EF4-FFF2-40B4-BE49-F238E27FC236}">
                  <a16:creationId xmlns:a16="http://schemas.microsoft.com/office/drawing/2014/main" id="{DD2A48A6-A53F-8397-A7DA-B2EE63C446F8}"/>
                </a:ext>
              </a:extLst>
            </p:cNvPr>
            <p:cNvSpPr/>
            <p:nvPr/>
          </p:nvSpPr>
          <p:spPr>
            <a:xfrm rot="17671915" flipH="1">
              <a:off x="3324330" y="5579107"/>
              <a:ext cx="108000" cy="10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60" name="Овал 59">
              <a:extLst>
                <a:ext uri="{FF2B5EF4-FFF2-40B4-BE49-F238E27FC236}">
                  <a16:creationId xmlns:a16="http://schemas.microsoft.com/office/drawing/2014/main" id="{01469D84-0AA1-5388-0954-C7ECD4D9ECE9}"/>
                </a:ext>
              </a:extLst>
            </p:cNvPr>
            <p:cNvSpPr/>
            <p:nvPr/>
          </p:nvSpPr>
          <p:spPr>
            <a:xfrm rot="17671915" flipH="1">
              <a:off x="2928891" y="5996295"/>
              <a:ext cx="108000" cy="10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61" name="Овал 60">
              <a:extLst>
                <a:ext uri="{FF2B5EF4-FFF2-40B4-BE49-F238E27FC236}">
                  <a16:creationId xmlns:a16="http://schemas.microsoft.com/office/drawing/2014/main" id="{B6D2A991-3164-5AE7-A242-99C0F6FC1BB4}"/>
                </a:ext>
              </a:extLst>
            </p:cNvPr>
            <p:cNvSpPr/>
            <p:nvPr/>
          </p:nvSpPr>
          <p:spPr>
            <a:xfrm>
              <a:off x="3566627" y="5265863"/>
              <a:ext cx="252000" cy="252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62" name="Овал 61">
              <a:extLst>
                <a:ext uri="{FF2B5EF4-FFF2-40B4-BE49-F238E27FC236}">
                  <a16:creationId xmlns:a16="http://schemas.microsoft.com/office/drawing/2014/main" id="{72C066D5-D1F4-5F8C-E277-B21CC93E68D0}"/>
                </a:ext>
              </a:extLst>
            </p:cNvPr>
            <p:cNvSpPr/>
            <p:nvPr/>
          </p:nvSpPr>
          <p:spPr>
            <a:xfrm>
              <a:off x="2594554" y="5916074"/>
              <a:ext cx="108000" cy="108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grpSp>
      <p:grpSp>
        <p:nvGrpSpPr>
          <p:cNvPr id="63" name="Группа 62">
            <a:extLst>
              <a:ext uri="{FF2B5EF4-FFF2-40B4-BE49-F238E27FC236}">
                <a16:creationId xmlns:a16="http://schemas.microsoft.com/office/drawing/2014/main" id="{B0F34E3E-C9CA-1A6A-76F8-60CC7610E670}"/>
              </a:ext>
            </a:extLst>
          </p:cNvPr>
          <p:cNvGrpSpPr/>
          <p:nvPr/>
        </p:nvGrpSpPr>
        <p:grpSpPr>
          <a:xfrm>
            <a:off x="8523570" y="1520155"/>
            <a:ext cx="2672109" cy="1979306"/>
            <a:chOff x="4924239" y="5041181"/>
            <a:chExt cx="1493192" cy="1106049"/>
          </a:xfrm>
        </p:grpSpPr>
        <p:sp>
          <p:nvSpPr>
            <p:cNvPr id="64" name="Овал 63">
              <a:extLst>
                <a:ext uri="{FF2B5EF4-FFF2-40B4-BE49-F238E27FC236}">
                  <a16:creationId xmlns:a16="http://schemas.microsoft.com/office/drawing/2014/main" id="{CEE7FC18-5453-0F76-D4A2-4F26B2FA7B7E}"/>
                </a:ext>
              </a:extLst>
            </p:cNvPr>
            <p:cNvSpPr/>
            <p:nvPr/>
          </p:nvSpPr>
          <p:spPr>
            <a:xfrm>
              <a:off x="5382128" y="5041181"/>
              <a:ext cx="144000" cy="144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65" name="Овал 64">
              <a:extLst>
                <a:ext uri="{FF2B5EF4-FFF2-40B4-BE49-F238E27FC236}">
                  <a16:creationId xmlns:a16="http://schemas.microsoft.com/office/drawing/2014/main" id="{FA15C780-6388-DD67-23AE-C273E170FA27}"/>
                </a:ext>
              </a:extLst>
            </p:cNvPr>
            <p:cNvSpPr/>
            <p:nvPr/>
          </p:nvSpPr>
          <p:spPr>
            <a:xfrm>
              <a:off x="4924239" y="5512762"/>
              <a:ext cx="72000" cy="72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66" name="Овал 65">
              <a:extLst>
                <a:ext uri="{FF2B5EF4-FFF2-40B4-BE49-F238E27FC236}">
                  <a16:creationId xmlns:a16="http://schemas.microsoft.com/office/drawing/2014/main" id="{A76C8B6B-DB38-BE14-862D-6FC6D7A297E1}"/>
                </a:ext>
              </a:extLst>
            </p:cNvPr>
            <p:cNvSpPr/>
            <p:nvPr/>
          </p:nvSpPr>
          <p:spPr>
            <a:xfrm>
              <a:off x="5702197" y="5073863"/>
              <a:ext cx="144000" cy="144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71" name="Овал 70">
              <a:extLst>
                <a:ext uri="{FF2B5EF4-FFF2-40B4-BE49-F238E27FC236}">
                  <a16:creationId xmlns:a16="http://schemas.microsoft.com/office/drawing/2014/main" id="{0FBF959D-ECA1-0F97-7794-7F03A217E122}"/>
                </a:ext>
              </a:extLst>
            </p:cNvPr>
            <p:cNvSpPr/>
            <p:nvPr/>
          </p:nvSpPr>
          <p:spPr>
            <a:xfrm rot="6602461" flipH="1">
              <a:off x="6300452" y="5115828"/>
              <a:ext cx="72000" cy="72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75" name="Овал 74">
              <a:extLst>
                <a:ext uri="{FF2B5EF4-FFF2-40B4-BE49-F238E27FC236}">
                  <a16:creationId xmlns:a16="http://schemas.microsoft.com/office/drawing/2014/main" id="{EC866A19-E0B3-B1C8-36BF-E44246DCC8B9}"/>
                </a:ext>
              </a:extLst>
            </p:cNvPr>
            <p:cNvSpPr/>
            <p:nvPr/>
          </p:nvSpPr>
          <p:spPr>
            <a:xfrm rot="6602461" flipH="1">
              <a:off x="6345431" y="5894694"/>
              <a:ext cx="72000" cy="72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22" name="Овал 121">
              <a:extLst>
                <a:ext uri="{FF2B5EF4-FFF2-40B4-BE49-F238E27FC236}">
                  <a16:creationId xmlns:a16="http://schemas.microsoft.com/office/drawing/2014/main" id="{0CD59433-AB77-A552-C8CD-164D20B94C37}"/>
                </a:ext>
              </a:extLst>
            </p:cNvPr>
            <p:cNvSpPr/>
            <p:nvPr/>
          </p:nvSpPr>
          <p:spPr>
            <a:xfrm rot="17671915" flipH="1">
              <a:off x="5292433" y="5570986"/>
              <a:ext cx="216000" cy="216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23" name="Овал 122">
              <a:extLst>
                <a:ext uri="{FF2B5EF4-FFF2-40B4-BE49-F238E27FC236}">
                  <a16:creationId xmlns:a16="http://schemas.microsoft.com/office/drawing/2014/main" id="{82851F31-8464-FDB3-122C-33B550CE5ACB}"/>
                </a:ext>
              </a:extLst>
            </p:cNvPr>
            <p:cNvSpPr/>
            <p:nvPr/>
          </p:nvSpPr>
          <p:spPr>
            <a:xfrm rot="17671915" flipH="1">
              <a:off x="5671562" y="5514042"/>
              <a:ext cx="216000" cy="216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24" name="Овал 123">
              <a:extLst>
                <a:ext uri="{FF2B5EF4-FFF2-40B4-BE49-F238E27FC236}">
                  <a16:creationId xmlns:a16="http://schemas.microsoft.com/office/drawing/2014/main" id="{9E66C5A5-3F7C-ADC7-F090-A7476CFF2B3E}"/>
                </a:ext>
              </a:extLst>
            </p:cNvPr>
            <p:cNvSpPr/>
            <p:nvPr/>
          </p:nvSpPr>
          <p:spPr>
            <a:xfrm rot="17671915" flipH="1">
              <a:off x="5276123" y="5931230"/>
              <a:ext cx="216000" cy="216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25" name="Овал 124">
              <a:extLst>
                <a:ext uri="{FF2B5EF4-FFF2-40B4-BE49-F238E27FC236}">
                  <a16:creationId xmlns:a16="http://schemas.microsoft.com/office/drawing/2014/main" id="{2CA569FA-F96E-EE7F-E8BC-843D1631D19A}"/>
                </a:ext>
              </a:extLst>
            </p:cNvPr>
            <p:cNvSpPr/>
            <p:nvPr/>
          </p:nvSpPr>
          <p:spPr>
            <a:xfrm>
              <a:off x="5922655" y="5260315"/>
              <a:ext cx="144000" cy="144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126" name="Овал 125">
              <a:extLst>
                <a:ext uri="{FF2B5EF4-FFF2-40B4-BE49-F238E27FC236}">
                  <a16:creationId xmlns:a16="http://schemas.microsoft.com/office/drawing/2014/main" id="{9ED29A4A-5607-F132-CE26-155B7EF2E72A}"/>
                </a:ext>
              </a:extLst>
            </p:cNvPr>
            <p:cNvSpPr/>
            <p:nvPr/>
          </p:nvSpPr>
          <p:spPr>
            <a:xfrm>
              <a:off x="4924239" y="5931712"/>
              <a:ext cx="72000" cy="72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grpSp>
      <mc:AlternateContent xmlns:mc="http://schemas.openxmlformats.org/markup-compatibility/2006" xmlns:a14="http://schemas.microsoft.com/office/drawing/2010/main">
        <mc:Choice Requires="a14">
          <p:sp>
            <p:nvSpPr>
              <p:cNvPr id="127" name="Прямоугольник 126">
                <a:extLst>
                  <a:ext uri="{FF2B5EF4-FFF2-40B4-BE49-F238E27FC236}">
                    <a16:creationId xmlns:a16="http://schemas.microsoft.com/office/drawing/2014/main" id="{6D4D0AA5-4D57-35A9-9363-5F1356AA2BB3}"/>
                  </a:ext>
                </a:extLst>
              </p:cNvPr>
              <p:cNvSpPr/>
              <p:nvPr/>
            </p:nvSpPr>
            <p:spPr>
              <a:xfrm>
                <a:off x="939490" y="3630161"/>
                <a:ext cx="235228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bg1"/>
                              </a:solidFill>
                              <a:latin typeface="Cambria Math" panose="02040503050406030204" pitchFamily="18" charset="0"/>
                            </a:rPr>
                          </m:ctrlPr>
                        </m:sSubPr>
                        <m:e>
                          <m:r>
                            <m:rPr>
                              <m:sty m:val="p"/>
                            </m:rPr>
                            <a:rPr lang="el-GR" sz="2800" b="1" i="1">
                              <a:solidFill>
                                <a:schemeClr val="bg1"/>
                              </a:solidFill>
                              <a:latin typeface="Cambria Math" panose="02040503050406030204" pitchFamily="18" charset="0"/>
                            </a:rPr>
                            <m:t>α</m:t>
                          </m:r>
                        </m:e>
                        <m:sub>
                          <m:r>
                            <a:rPr lang="ru-RU" sz="2800" b="1" i="1" smtClean="0">
                              <a:solidFill>
                                <a:schemeClr val="bg1"/>
                              </a:solidFill>
                              <a:latin typeface="Cambria Math" panose="02040503050406030204" pitchFamily="18" charset="0"/>
                            </a:rPr>
                            <m:t>𝟏</m:t>
                          </m:r>
                        </m:sub>
                      </m:sSub>
                      <m:r>
                        <a:rPr lang="ru-RU" sz="2800" b="1" i="1">
                          <a:solidFill>
                            <a:schemeClr val="bg1"/>
                          </a:solidFill>
                          <a:latin typeface="Cambria Math" panose="02040503050406030204" pitchFamily="18" charset="0"/>
                        </a:rPr>
                        <m:t>=</m:t>
                      </m:r>
                      <m:r>
                        <a:rPr lang="ru-RU" sz="2800" b="0" i="0" smtClean="0">
                          <a:solidFill>
                            <a:schemeClr val="bg1"/>
                          </a:solidFill>
                          <a:latin typeface="Cambria Math" panose="02040503050406030204" pitchFamily="18" charset="0"/>
                        </a:rPr>
                        <m:t>0.38</m:t>
                      </m:r>
                    </m:oMath>
                  </m:oMathPara>
                </a14:m>
                <a:endParaRPr lang="ru-RU" sz="2800" dirty="0">
                  <a:latin typeface="Montserrat" panose="00000500000000000000" pitchFamily="2" charset="-52"/>
                </a:endParaRPr>
              </a:p>
            </p:txBody>
          </p:sp>
        </mc:Choice>
        <mc:Fallback xmlns="">
          <p:sp>
            <p:nvSpPr>
              <p:cNvPr id="127" name="Прямоугольник 126">
                <a:extLst>
                  <a:ext uri="{FF2B5EF4-FFF2-40B4-BE49-F238E27FC236}">
                    <a16:creationId xmlns:a16="http://schemas.microsoft.com/office/drawing/2014/main" id="{6D4D0AA5-4D57-35A9-9363-5F1356AA2BB3}"/>
                  </a:ext>
                </a:extLst>
              </p:cNvPr>
              <p:cNvSpPr>
                <a:spLocks noRot="1" noChangeAspect="1" noMove="1" noResize="1" noEditPoints="1" noAdjustHandles="1" noChangeArrowheads="1" noChangeShapeType="1" noTextEdit="1"/>
              </p:cNvSpPr>
              <p:nvPr/>
            </p:nvSpPr>
            <p:spPr>
              <a:xfrm>
                <a:off x="939490" y="3630161"/>
                <a:ext cx="2352285" cy="52322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8" name="Прямоугольник 127">
                <a:extLst>
                  <a:ext uri="{FF2B5EF4-FFF2-40B4-BE49-F238E27FC236}">
                    <a16:creationId xmlns:a16="http://schemas.microsoft.com/office/drawing/2014/main" id="{9BA41296-A58A-575C-1A9E-0875293DDE7E}"/>
                  </a:ext>
                </a:extLst>
              </p:cNvPr>
              <p:cNvSpPr/>
              <p:nvPr/>
            </p:nvSpPr>
            <p:spPr>
              <a:xfrm>
                <a:off x="4427162" y="3531034"/>
                <a:ext cx="259783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bg1"/>
                              </a:solidFill>
                              <a:latin typeface="Cambria Math" panose="02040503050406030204" pitchFamily="18" charset="0"/>
                            </a:rPr>
                          </m:ctrlPr>
                        </m:sSubPr>
                        <m:e>
                          <m:r>
                            <m:rPr>
                              <m:sty m:val="p"/>
                            </m:rPr>
                            <a:rPr lang="el-GR" sz="2800" b="1" i="1">
                              <a:solidFill>
                                <a:schemeClr val="bg1"/>
                              </a:solidFill>
                              <a:latin typeface="Cambria Math" panose="02040503050406030204" pitchFamily="18" charset="0"/>
                            </a:rPr>
                            <m:t>α</m:t>
                          </m:r>
                        </m:e>
                        <m:sub>
                          <m:r>
                            <a:rPr lang="ru-RU" sz="2800" b="1" i="1" smtClean="0">
                              <a:solidFill>
                                <a:schemeClr val="bg1"/>
                              </a:solidFill>
                              <a:latin typeface="Cambria Math" panose="02040503050406030204" pitchFamily="18" charset="0"/>
                            </a:rPr>
                            <m:t>𝟐</m:t>
                          </m:r>
                        </m:sub>
                      </m:sSub>
                      <m:r>
                        <a:rPr lang="ru-RU" sz="2800" b="1" i="1">
                          <a:solidFill>
                            <a:schemeClr val="bg1"/>
                          </a:solidFill>
                          <a:latin typeface="Cambria Math" panose="02040503050406030204" pitchFamily="18" charset="0"/>
                        </a:rPr>
                        <m:t>=</m:t>
                      </m:r>
                      <m:r>
                        <a:rPr lang="ru-RU" sz="2800" b="0" i="0" smtClean="0">
                          <a:solidFill>
                            <a:schemeClr val="bg1"/>
                          </a:solidFill>
                          <a:latin typeface="Cambria Math" panose="02040503050406030204" pitchFamily="18" charset="0"/>
                        </a:rPr>
                        <m:t>0.58</m:t>
                      </m:r>
                    </m:oMath>
                  </m:oMathPara>
                </a14:m>
                <a:endParaRPr lang="ru-RU" sz="2800" dirty="0">
                  <a:latin typeface="Montserrat" panose="00000500000000000000" pitchFamily="2" charset="-52"/>
                </a:endParaRPr>
              </a:p>
            </p:txBody>
          </p:sp>
        </mc:Choice>
        <mc:Fallback xmlns="">
          <p:sp>
            <p:nvSpPr>
              <p:cNvPr id="128" name="Прямоугольник 127">
                <a:extLst>
                  <a:ext uri="{FF2B5EF4-FFF2-40B4-BE49-F238E27FC236}">
                    <a16:creationId xmlns:a16="http://schemas.microsoft.com/office/drawing/2014/main" id="{9BA41296-A58A-575C-1A9E-0875293DDE7E}"/>
                  </a:ext>
                </a:extLst>
              </p:cNvPr>
              <p:cNvSpPr>
                <a:spLocks noRot="1" noChangeAspect="1" noMove="1" noResize="1" noEditPoints="1" noAdjustHandles="1" noChangeArrowheads="1" noChangeShapeType="1" noTextEdit="1"/>
              </p:cNvSpPr>
              <p:nvPr/>
            </p:nvSpPr>
            <p:spPr>
              <a:xfrm>
                <a:off x="4427162" y="3531034"/>
                <a:ext cx="2597833" cy="52322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9" name="Прямоугольник 128">
                <a:extLst>
                  <a:ext uri="{FF2B5EF4-FFF2-40B4-BE49-F238E27FC236}">
                    <a16:creationId xmlns:a16="http://schemas.microsoft.com/office/drawing/2014/main" id="{A796618B-EF85-BE3A-90CE-72F317577BD6}"/>
                  </a:ext>
                </a:extLst>
              </p:cNvPr>
              <p:cNvSpPr/>
              <p:nvPr/>
            </p:nvSpPr>
            <p:spPr>
              <a:xfrm>
                <a:off x="8431797" y="3599870"/>
                <a:ext cx="259783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bg1"/>
                              </a:solidFill>
                              <a:latin typeface="Cambria Math" panose="02040503050406030204" pitchFamily="18" charset="0"/>
                            </a:rPr>
                          </m:ctrlPr>
                        </m:sSubPr>
                        <m:e>
                          <m:r>
                            <m:rPr>
                              <m:sty m:val="p"/>
                            </m:rPr>
                            <a:rPr lang="el-GR" sz="2800" b="1" i="1">
                              <a:solidFill>
                                <a:schemeClr val="bg1"/>
                              </a:solidFill>
                              <a:latin typeface="Cambria Math" panose="02040503050406030204" pitchFamily="18" charset="0"/>
                            </a:rPr>
                            <m:t>α</m:t>
                          </m:r>
                        </m:e>
                        <m:sub>
                          <m:r>
                            <a:rPr lang="ru-RU" sz="2800" b="1" i="1" smtClean="0">
                              <a:solidFill>
                                <a:schemeClr val="bg1"/>
                              </a:solidFill>
                              <a:latin typeface="Cambria Math" panose="02040503050406030204" pitchFamily="18" charset="0"/>
                            </a:rPr>
                            <m:t>𝟑</m:t>
                          </m:r>
                        </m:sub>
                      </m:sSub>
                      <m:r>
                        <a:rPr lang="ru-RU" sz="2800" b="1" i="1">
                          <a:solidFill>
                            <a:schemeClr val="bg1"/>
                          </a:solidFill>
                          <a:latin typeface="Cambria Math" panose="02040503050406030204" pitchFamily="18" charset="0"/>
                        </a:rPr>
                        <m:t>=</m:t>
                      </m:r>
                      <m:r>
                        <a:rPr lang="ru-RU" sz="2800" b="0" i="0" smtClean="0">
                          <a:solidFill>
                            <a:schemeClr val="bg1"/>
                          </a:solidFill>
                          <a:latin typeface="Cambria Math" panose="02040503050406030204" pitchFamily="18" charset="0"/>
                        </a:rPr>
                        <m:t>0.87</m:t>
                      </m:r>
                    </m:oMath>
                  </m:oMathPara>
                </a14:m>
                <a:endParaRPr lang="ru-RU" sz="2800" dirty="0">
                  <a:latin typeface="Montserrat" panose="00000500000000000000" pitchFamily="2" charset="-52"/>
                </a:endParaRPr>
              </a:p>
            </p:txBody>
          </p:sp>
        </mc:Choice>
        <mc:Fallback xmlns="">
          <p:sp>
            <p:nvSpPr>
              <p:cNvPr id="129" name="Прямоугольник 128">
                <a:extLst>
                  <a:ext uri="{FF2B5EF4-FFF2-40B4-BE49-F238E27FC236}">
                    <a16:creationId xmlns:a16="http://schemas.microsoft.com/office/drawing/2014/main" id="{A796618B-EF85-BE3A-90CE-72F317577BD6}"/>
                  </a:ext>
                </a:extLst>
              </p:cNvPr>
              <p:cNvSpPr>
                <a:spLocks noRot="1" noChangeAspect="1" noMove="1" noResize="1" noEditPoints="1" noAdjustHandles="1" noChangeArrowheads="1" noChangeShapeType="1" noTextEdit="1"/>
              </p:cNvSpPr>
              <p:nvPr/>
            </p:nvSpPr>
            <p:spPr>
              <a:xfrm>
                <a:off x="8431797" y="3599870"/>
                <a:ext cx="2597833" cy="523220"/>
              </a:xfrm>
              <a:prstGeom prst="rect">
                <a:avLst/>
              </a:prstGeom>
              <a:blipFill>
                <a:blip r:embed="rId6"/>
                <a:stretch>
                  <a:fillRect/>
                </a:stretch>
              </a:blipFill>
            </p:spPr>
            <p:txBody>
              <a:bodyPr/>
              <a:lstStyle/>
              <a:p>
                <a:r>
                  <a:rPr lang="ru-RU">
                    <a:noFill/>
                  </a:rPr>
                  <a:t> </a:t>
                </a:r>
              </a:p>
            </p:txBody>
          </p:sp>
        </mc:Fallback>
      </mc:AlternateContent>
      <p:sp>
        <p:nvSpPr>
          <p:cNvPr id="132" name="Прямоугольник 131">
            <a:extLst>
              <a:ext uri="{FF2B5EF4-FFF2-40B4-BE49-F238E27FC236}">
                <a16:creationId xmlns:a16="http://schemas.microsoft.com/office/drawing/2014/main" id="{AB58094B-88DF-8498-785A-224C9B25BA6E}"/>
              </a:ext>
            </a:extLst>
          </p:cNvPr>
          <p:cNvSpPr/>
          <p:nvPr/>
        </p:nvSpPr>
        <p:spPr>
          <a:xfrm>
            <a:off x="7410078" y="2047572"/>
            <a:ext cx="538930" cy="830997"/>
          </a:xfrm>
          <a:prstGeom prst="rect">
            <a:avLst/>
          </a:prstGeom>
        </p:spPr>
        <p:txBody>
          <a:bodyPr wrap="none">
            <a:spAutoFit/>
          </a:bodyPr>
          <a:lstStyle/>
          <a:p>
            <a:r>
              <a:rPr lang="ru-RU" sz="4800" dirty="0">
                <a:solidFill>
                  <a:schemeClr val="bg1"/>
                </a:solidFill>
                <a:latin typeface="Montserrat" panose="00000500000000000000" pitchFamily="2" charset="-52"/>
              </a:rPr>
              <a:t>+</a:t>
            </a:r>
            <a:endParaRPr lang="ru-RU" sz="4800" dirty="0">
              <a:latin typeface="Montserrat" panose="00000500000000000000" pitchFamily="2" charset="-52"/>
            </a:endParaRPr>
          </a:p>
        </p:txBody>
      </p:sp>
      <p:sp>
        <p:nvSpPr>
          <p:cNvPr id="133" name="Прямоугольник 132">
            <a:extLst>
              <a:ext uri="{FF2B5EF4-FFF2-40B4-BE49-F238E27FC236}">
                <a16:creationId xmlns:a16="http://schemas.microsoft.com/office/drawing/2014/main" id="{C536D9F3-FEE1-7BDC-A666-A3F362CF73AB}"/>
              </a:ext>
            </a:extLst>
          </p:cNvPr>
          <p:cNvSpPr/>
          <p:nvPr/>
        </p:nvSpPr>
        <p:spPr>
          <a:xfrm>
            <a:off x="3690000" y="2186165"/>
            <a:ext cx="538930" cy="830997"/>
          </a:xfrm>
          <a:prstGeom prst="rect">
            <a:avLst/>
          </a:prstGeom>
        </p:spPr>
        <p:txBody>
          <a:bodyPr wrap="none">
            <a:spAutoFit/>
          </a:bodyPr>
          <a:lstStyle/>
          <a:p>
            <a:r>
              <a:rPr lang="ru-RU" sz="4800" dirty="0">
                <a:solidFill>
                  <a:schemeClr val="bg1"/>
                </a:solidFill>
                <a:latin typeface="Montserrat" panose="00000500000000000000" pitchFamily="2" charset="-52"/>
              </a:rPr>
              <a:t>+</a:t>
            </a:r>
            <a:endParaRPr lang="ru-RU" sz="4800" dirty="0">
              <a:latin typeface="Montserrat" panose="00000500000000000000" pitchFamily="2" charset="-52"/>
            </a:endParaRPr>
          </a:p>
        </p:txBody>
      </p:sp>
      <p:pic>
        <p:nvPicPr>
          <p:cNvPr id="12" name="Рисунок 11"/>
          <p:cNvPicPr>
            <a:picLocks noChangeAspect="1"/>
          </p:cNvPicPr>
          <p:nvPr/>
        </p:nvPicPr>
        <p:blipFill>
          <a:blip r:embed="rId7"/>
          <a:stretch>
            <a:fillRect/>
          </a:stretch>
        </p:blipFill>
        <p:spPr>
          <a:xfrm>
            <a:off x="992186" y="4741729"/>
            <a:ext cx="5949495" cy="1567591"/>
          </a:xfrm>
          <a:prstGeom prst="rect">
            <a:avLst/>
          </a:prstGeom>
        </p:spPr>
      </p:pic>
      <p:pic>
        <p:nvPicPr>
          <p:cNvPr id="35" name="Рисунок 34"/>
          <p:cNvPicPr>
            <a:picLocks noChangeAspect="1"/>
          </p:cNvPicPr>
          <p:nvPr/>
        </p:nvPicPr>
        <p:blipFill>
          <a:blip r:embed="rId8"/>
          <a:stretch>
            <a:fillRect/>
          </a:stretch>
        </p:blipFill>
        <p:spPr>
          <a:xfrm>
            <a:off x="6683853" y="4785786"/>
            <a:ext cx="3561187" cy="1401123"/>
          </a:xfrm>
          <a:prstGeom prst="rect">
            <a:avLst/>
          </a:prstGeom>
        </p:spPr>
      </p:pic>
    </p:spTree>
    <p:extLst>
      <p:ext uri="{BB962C8B-B14F-4D97-AF65-F5344CB8AC3E}">
        <p14:creationId xmlns:p14="http://schemas.microsoft.com/office/powerpoint/2010/main" val="9192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27" grpId="0"/>
      <p:bldP spid="128" grpId="0"/>
      <p:bldP spid="129" grpId="0"/>
      <p:bldP spid="132" grpId="0"/>
      <p:bldP spid="1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29741" y="6475125"/>
            <a:ext cx="962260" cy="411230"/>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069" y="0"/>
            <a:ext cx="1900907" cy="120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4616" y="138599"/>
            <a:ext cx="316434" cy="523220"/>
          </a:xfrm>
          <a:prstGeom prst="rect">
            <a:avLst/>
          </a:prstGeom>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Заголовок 3">
            <a:extLst>
              <a:ext uri="{FF2B5EF4-FFF2-40B4-BE49-F238E27FC236}">
                <a16:creationId xmlns:a16="http://schemas.microsoft.com/office/drawing/2014/main" id="{636E63F3-279C-4C70-B38E-F9DF66614F8E}"/>
              </a:ext>
            </a:extLst>
          </p:cNvPr>
          <p:cNvSpPr>
            <a:spLocks noGrp="1"/>
          </p:cNvSpPr>
          <p:nvPr>
            <p:ph type="title"/>
          </p:nvPr>
        </p:nvSpPr>
        <p:spPr>
          <a:xfrm>
            <a:off x="811073" y="34430"/>
            <a:ext cx="11039926" cy="861103"/>
          </a:xfrm>
        </p:spPr>
        <p:txBody>
          <a:bodyPr>
            <a:normAutofit/>
          </a:bodyPr>
          <a:lstStyle/>
          <a:p>
            <a:r>
              <a:rPr lang="en-US" sz="3200" b="1" dirty="0">
                <a:solidFill>
                  <a:schemeClr val="bg1"/>
                </a:solidFill>
                <a:latin typeface="Verdana" panose="020B0604030504040204" pitchFamily="34" charset="0"/>
                <a:ea typeface="Verdana" panose="020B0604030504040204" pitchFamily="34" charset="0"/>
              </a:rPr>
              <a:t>AdaBoost: </a:t>
            </a:r>
            <a:r>
              <a:rPr lang="ru-RU" sz="3200" dirty="0">
                <a:solidFill>
                  <a:schemeClr val="bg1"/>
                </a:solidFill>
                <a:latin typeface="Verdana" panose="020B0604030504040204" pitchFamily="34" charset="0"/>
                <a:ea typeface="Verdana" panose="020B0604030504040204" pitchFamily="34" charset="0"/>
              </a:rPr>
              <a:t>Пример в</a:t>
            </a:r>
            <a:r>
              <a:rPr lang="en-US" sz="3200" dirty="0">
                <a:solidFill>
                  <a:schemeClr val="bg1"/>
                </a:solidFill>
                <a:latin typeface="Verdana" panose="020B0604030504040204" pitchFamily="34" charset="0"/>
                <a:ea typeface="Verdana" panose="020B0604030504040204" pitchFamily="34" charset="0"/>
              </a:rPr>
              <a:t> GIF</a:t>
            </a:r>
            <a:endParaRPr lang="ru-RU" sz="3200" dirty="0"/>
          </a:p>
        </p:txBody>
      </p:sp>
      <p:sp>
        <p:nvSpPr>
          <p:cNvPr id="5" name="TextBox 4">
            <a:extLst>
              <a:ext uri="{FF2B5EF4-FFF2-40B4-BE49-F238E27FC236}">
                <a16:creationId xmlns:a16="http://schemas.microsoft.com/office/drawing/2014/main" id="{6C535FB9-1781-AB60-9156-BA3630B25F6D}"/>
              </a:ext>
            </a:extLst>
          </p:cNvPr>
          <p:cNvSpPr txBox="1"/>
          <p:nvPr/>
        </p:nvSpPr>
        <p:spPr>
          <a:xfrm>
            <a:off x="2567608" y="6396734"/>
            <a:ext cx="6211764" cy="369332"/>
          </a:xfrm>
          <a:prstGeom prst="rect">
            <a:avLst/>
          </a:prstGeom>
          <a:noFill/>
        </p:spPr>
        <p:txBody>
          <a:bodyPr wrap="square">
            <a:spAutoFit/>
          </a:bodyPr>
          <a:lstStyle/>
          <a:p>
            <a:r>
              <a:rPr lang="ru-RU" dirty="0">
                <a:solidFill>
                  <a:schemeClr val="bg1"/>
                </a:solidFill>
              </a:rPr>
              <a:t>https://mateusmaia.shinyapps.io/adaboosting/</a:t>
            </a:r>
          </a:p>
        </p:txBody>
      </p:sp>
      <p:pic>
        <p:nvPicPr>
          <p:cNvPr id="1026" name="Picture 2" descr="Shiny adaboosting: an interactive dashboard to adaptive boosting algorithm">
            <a:extLst>
              <a:ext uri="{FF2B5EF4-FFF2-40B4-BE49-F238E27FC236}">
                <a16:creationId xmlns:a16="http://schemas.microsoft.com/office/drawing/2014/main" id="{D0917F3D-9A19-AFED-CCD6-3181B6DB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916" y="1062567"/>
            <a:ext cx="11136560" cy="530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27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29741" y="6475125"/>
            <a:ext cx="962260" cy="411230"/>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069" y="0"/>
            <a:ext cx="1900907" cy="120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4616" y="138599"/>
            <a:ext cx="316434" cy="523220"/>
          </a:xfrm>
          <a:prstGeom prst="rect">
            <a:avLst/>
          </a:prstGeom>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Заголовок 3">
            <a:extLst>
              <a:ext uri="{FF2B5EF4-FFF2-40B4-BE49-F238E27FC236}">
                <a16:creationId xmlns:a16="http://schemas.microsoft.com/office/drawing/2014/main" id="{636E63F3-279C-4C70-B38E-F9DF66614F8E}"/>
              </a:ext>
            </a:extLst>
          </p:cNvPr>
          <p:cNvSpPr>
            <a:spLocks noGrp="1"/>
          </p:cNvSpPr>
          <p:nvPr>
            <p:ph type="title"/>
          </p:nvPr>
        </p:nvSpPr>
        <p:spPr>
          <a:xfrm>
            <a:off x="1055440" y="-15213"/>
            <a:ext cx="11039926" cy="862493"/>
          </a:xfrm>
        </p:spPr>
        <p:txBody>
          <a:bodyPr>
            <a:normAutofit/>
          </a:bodyPr>
          <a:lstStyle/>
          <a:p>
            <a:r>
              <a:rPr lang="en-US" sz="3200" b="1" dirty="0">
                <a:solidFill>
                  <a:schemeClr val="bg1"/>
                </a:solidFill>
                <a:latin typeface="Verdana" panose="020B0604030504040204" pitchFamily="34" charset="0"/>
                <a:ea typeface="Verdana" panose="020B0604030504040204" pitchFamily="34" charset="0"/>
              </a:rPr>
              <a:t>AdaBoost: </a:t>
            </a:r>
            <a:r>
              <a:rPr lang="ru-RU" sz="3200" dirty="0">
                <a:solidFill>
                  <a:schemeClr val="bg1"/>
                </a:solidFill>
                <a:latin typeface="Verdana" panose="020B0604030504040204" pitchFamily="34" charset="0"/>
                <a:ea typeface="Verdana" panose="020B0604030504040204" pitchFamily="34" charset="0"/>
              </a:rPr>
              <a:t>связь с деревьями решений</a:t>
            </a:r>
            <a:endParaRPr lang="ru-RU" sz="3200" dirty="0"/>
          </a:p>
        </p:txBody>
      </p:sp>
      <p:pic>
        <p:nvPicPr>
          <p:cNvPr id="6" name="Рисунок 5">
            <a:extLst>
              <a:ext uri="{FF2B5EF4-FFF2-40B4-BE49-F238E27FC236}">
                <a16:creationId xmlns:a16="http://schemas.microsoft.com/office/drawing/2014/main" id="{A5034173-200C-4FA3-A597-667558515563}"/>
              </a:ext>
            </a:extLst>
          </p:cNvPr>
          <p:cNvPicPr>
            <a:picLocks noChangeAspect="1"/>
          </p:cNvPicPr>
          <p:nvPr/>
        </p:nvPicPr>
        <p:blipFill>
          <a:blip r:embed="rId4"/>
          <a:stretch>
            <a:fillRect/>
          </a:stretch>
        </p:blipFill>
        <p:spPr>
          <a:xfrm>
            <a:off x="1055578" y="1473625"/>
            <a:ext cx="3456384" cy="1445213"/>
          </a:xfrm>
          <a:prstGeom prst="rect">
            <a:avLst/>
          </a:prstGeom>
        </p:spPr>
      </p:pic>
      <p:pic>
        <p:nvPicPr>
          <p:cNvPr id="20" name="Рисунок 19">
            <a:extLst>
              <a:ext uri="{FF2B5EF4-FFF2-40B4-BE49-F238E27FC236}">
                <a16:creationId xmlns:a16="http://schemas.microsoft.com/office/drawing/2014/main" id="{AE959388-DC67-4B1A-A66C-60236DE947D2}"/>
              </a:ext>
            </a:extLst>
          </p:cNvPr>
          <p:cNvPicPr>
            <a:picLocks noChangeAspect="1"/>
          </p:cNvPicPr>
          <p:nvPr/>
        </p:nvPicPr>
        <p:blipFill>
          <a:blip r:embed="rId4"/>
          <a:stretch>
            <a:fillRect/>
          </a:stretch>
        </p:blipFill>
        <p:spPr>
          <a:xfrm>
            <a:off x="1271898" y="4105858"/>
            <a:ext cx="3023744" cy="1264314"/>
          </a:xfrm>
          <a:prstGeom prst="rect">
            <a:avLst/>
          </a:prstGeom>
        </p:spPr>
      </p:pic>
      <p:pic>
        <p:nvPicPr>
          <p:cNvPr id="21" name="Рисунок 20">
            <a:extLst>
              <a:ext uri="{FF2B5EF4-FFF2-40B4-BE49-F238E27FC236}">
                <a16:creationId xmlns:a16="http://schemas.microsoft.com/office/drawing/2014/main" id="{4FBC2C73-CB10-4395-9717-FA4A8F241AD6}"/>
              </a:ext>
            </a:extLst>
          </p:cNvPr>
          <p:cNvPicPr>
            <a:picLocks noChangeAspect="1"/>
          </p:cNvPicPr>
          <p:nvPr/>
        </p:nvPicPr>
        <p:blipFill>
          <a:blip r:embed="rId4"/>
          <a:stretch>
            <a:fillRect/>
          </a:stretch>
        </p:blipFill>
        <p:spPr>
          <a:xfrm>
            <a:off x="1922893" y="3250193"/>
            <a:ext cx="1722149" cy="720080"/>
          </a:xfrm>
          <a:prstGeom prst="rect">
            <a:avLst/>
          </a:prstGeom>
        </p:spPr>
      </p:pic>
      <p:pic>
        <p:nvPicPr>
          <p:cNvPr id="22" name="Рисунок 21">
            <a:extLst>
              <a:ext uri="{FF2B5EF4-FFF2-40B4-BE49-F238E27FC236}">
                <a16:creationId xmlns:a16="http://schemas.microsoft.com/office/drawing/2014/main" id="{86062F3B-995B-44CC-AA88-EF7A39A0F296}"/>
              </a:ext>
            </a:extLst>
          </p:cNvPr>
          <p:cNvPicPr>
            <a:picLocks noChangeAspect="1"/>
          </p:cNvPicPr>
          <p:nvPr/>
        </p:nvPicPr>
        <p:blipFill>
          <a:blip r:embed="rId4"/>
          <a:stretch>
            <a:fillRect/>
          </a:stretch>
        </p:blipFill>
        <p:spPr>
          <a:xfrm>
            <a:off x="6190894" y="1558296"/>
            <a:ext cx="5576583" cy="2331729"/>
          </a:xfrm>
          <a:prstGeom prst="rect">
            <a:avLst/>
          </a:prstGeom>
        </p:spPr>
      </p:pic>
      <p:pic>
        <p:nvPicPr>
          <p:cNvPr id="23" name="Рисунок 22">
            <a:extLst>
              <a:ext uri="{FF2B5EF4-FFF2-40B4-BE49-F238E27FC236}">
                <a16:creationId xmlns:a16="http://schemas.microsoft.com/office/drawing/2014/main" id="{2A3CF152-59B0-4C13-A3A3-886438A55476}"/>
              </a:ext>
            </a:extLst>
          </p:cNvPr>
          <p:cNvPicPr>
            <a:picLocks noChangeAspect="1"/>
          </p:cNvPicPr>
          <p:nvPr/>
        </p:nvPicPr>
        <p:blipFill>
          <a:blip r:embed="rId4"/>
          <a:stretch>
            <a:fillRect/>
          </a:stretch>
        </p:blipFill>
        <p:spPr>
          <a:xfrm>
            <a:off x="6894172" y="3936529"/>
            <a:ext cx="4170025" cy="1743607"/>
          </a:xfrm>
          <a:prstGeom prst="rect">
            <a:avLst/>
          </a:prstGeom>
        </p:spPr>
      </p:pic>
      <p:sp>
        <p:nvSpPr>
          <p:cNvPr id="24" name="Прямоугольник 23">
            <a:extLst>
              <a:ext uri="{FF2B5EF4-FFF2-40B4-BE49-F238E27FC236}">
                <a16:creationId xmlns:a16="http://schemas.microsoft.com/office/drawing/2014/main" id="{1E53D865-BDE2-4C7D-A296-6A95517350E8}"/>
              </a:ext>
            </a:extLst>
          </p:cNvPr>
          <p:cNvSpPr/>
          <p:nvPr/>
        </p:nvSpPr>
        <p:spPr>
          <a:xfrm>
            <a:off x="1432053" y="3833892"/>
            <a:ext cx="606256" cy="1107996"/>
          </a:xfrm>
          <a:prstGeom prst="rect">
            <a:avLst/>
          </a:prstGeom>
        </p:spPr>
        <p:txBody>
          <a:bodyPr wrap="none">
            <a:spAutoFit/>
          </a:bodyPr>
          <a:lstStyle/>
          <a:p>
            <a:r>
              <a:rPr lang="ru-RU" sz="6600" dirty="0">
                <a:solidFill>
                  <a:schemeClr val="bg1"/>
                </a:solidFill>
              </a:rPr>
              <a:t>+</a:t>
            </a:r>
            <a:endParaRPr lang="ru-RU" sz="6600" dirty="0"/>
          </a:p>
        </p:txBody>
      </p:sp>
      <p:sp>
        <p:nvSpPr>
          <p:cNvPr id="25" name="Прямоугольник 24">
            <a:extLst>
              <a:ext uri="{FF2B5EF4-FFF2-40B4-BE49-F238E27FC236}">
                <a16:creationId xmlns:a16="http://schemas.microsoft.com/office/drawing/2014/main" id="{E1103A2F-5CBF-4CDB-943B-3706A85B6559}"/>
              </a:ext>
            </a:extLst>
          </p:cNvPr>
          <p:cNvSpPr/>
          <p:nvPr/>
        </p:nvSpPr>
        <p:spPr>
          <a:xfrm>
            <a:off x="1600738" y="2699109"/>
            <a:ext cx="606256" cy="1107996"/>
          </a:xfrm>
          <a:prstGeom prst="rect">
            <a:avLst/>
          </a:prstGeom>
        </p:spPr>
        <p:txBody>
          <a:bodyPr wrap="none">
            <a:spAutoFit/>
          </a:bodyPr>
          <a:lstStyle/>
          <a:p>
            <a:r>
              <a:rPr lang="ru-RU" sz="6600" dirty="0">
                <a:solidFill>
                  <a:schemeClr val="bg1"/>
                </a:solidFill>
              </a:rPr>
              <a:t>+</a:t>
            </a:r>
            <a:endParaRPr lang="ru-RU" sz="6600" dirty="0"/>
          </a:p>
        </p:txBody>
      </p:sp>
      <p:sp>
        <p:nvSpPr>
          <p:cNvPr id="26" name="Прямоугольник 25">
            <a:extLst>
              <a:ext uri="{FF2B5EF4-FFF2-40B4-BE49-F238E27FC236}">
                <a16:creationId xmlns:a16="http://schemas.microsoft.com/office/drawing/2014/main" id="{585602E6-7973-4A4F-BCBC-3599E41456D2}"/>
              </a:ext>
            </a:extLst>
          </p:cNvPr>
          <p:cNvSpPr/>
          <p:nvPr/>
        </p:nvSpPr>
        <p:spPr>
          <a:xfrm>
            <a:off x="6648752" y="1693930"/>
            <a:ext cx="606256" cy="1107996"/>
          </a:xfrm>
          <a:prstGeom prst="rect">
            <a:avLst/>
          </a:prstGeom>
        </p:spPr>
        <p:txBody>
          <a:bodyPr wrap="none">
            <a:spAutoFit/>
          </a:bodyPr>
          <a:lstStyle/>
          <a:p>
            <a:r>
              <a:rPr lang="en-US" sz="6600" dirty="0">
                <a:solidFill>
                  <a:schemeClr val="bg1"/>
                </a:solidFill>
              </a:rPr>
              <a:t>+</a:t>
            </a:r>
            <a:endParaRPr lang="ru-RU" sz="6600" dirty="0"/>
          </a:p>
        </p:txBody>
      </p:sp>
      <p:sp>
        <p:nvSpPr>
          <p:cNvPr id="27" name="Прямоугольник 26">
            <a:extLst>
              <a:ext uri="{FF2B5EF4-FFF2-40B4-BE49-F238E27FC236}">
                <a16:creationId xmlns:a16="http://schemas.microsoft.com/office/drawing/2014/main" id="{9DB2E705-E672-4B47-9754-2BEC869A0745}"/>
              </a:ext>
            </a:extLst>
          </p:cNvPr>
          <p:cNvSpPr/>
          <p:nvPr/>
        </p:nvSpPr>
        <p:spPr>
          <a:xfrm>
            <a:off x="6831056" y="3977335"/>
            <a:ext cx="606256" cy="1107996"/>
          </a:xfrm>
          <a:prstGeom prst="rect">
            <a:avLst/>
          </a:prstGeom>
        </p:spPr>
        <p:txBody>
          <a:bodyPr wrap="none">
            <a:spAutoFit/>
          </a:bodyPr>
          <a:lstStyle/>
          <a:p>
            <a:r>
              <a:rPr lang="en-US" sz="6600" dirty="0">
                <a:solidFill>
                  <a:schemeClr val="bg1"/>
                </a:solidFill>
              </a:rPr>
              <a:t>+</a:t>
            </a:r>
            <a:endParaRPr lang="ru-RU" sz="6600" dirty="0"/>
          </a:p>
        </p:txBody>
      </p:sp>
      <p:sp>
        <p:nvSpPr>
          <p:cNvPr id="7" name="Прямоугольник 6">
            <a:extLst>
              <a:ext uri="{FF2B5EF4-FFF2-40B4-BE49-F238E27FC236}">
                <a16:creationId xmlns:a16="http://schemas.microsoft.com/office/drawing/2014/main" id="{E6F4FC9B-5F29-428C-8D29-DC458F396CF8}"/>
              </a:ext>
            </a:extLst>
          </p:cNvPr>
          <p:cNvSpPr/>
          <p:nvPr/>
        </p:nvSpPr>
        <p:spPr>
          <a:xfrm>
            <a:off x="952666" y="2266328"/>
            <a:ext cx="1800200" cy="78809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9" name="Прямоугольник 28">
            <a:extLst>
              <a:ext uri="{FF2B5EF4-FFF2-40B4-BE49-F238E27FC236}">
                <a16:creationId xmlns:a16="http://schemas.microsoft.com/office/drawing/2014/main" id="{4A2746C6-C8F7-4ED2-816F-B19EE99ECC5C}"/>
              </a:ext>
            </a:extLst>
          </p:cNvPr>
          <p:cNvSpPr/>
          <p:nvPr/>
        </p:nvSpPr>
        <p:spPr>
          <a:xfrm>
            <a:off x="1922893" y="3677574"/>
            <a:ext cx="829261" cy="31948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Прямоугольник 29">
            <a:extLst>
              <a:ext uri="{FF2B5EF4-FFF2-40B4-BE49-F238E27FC236}">
                <a16:creationId xmlns:a16="http://schemas.microsoft.com/office/drawing/2014/main" id="{73ACAC6E-D3B6-4182-82A5-53995DA622ED}"/>
              </a:ext>
            </a:extLst>
          </p:cNvPr>
          <p:cNvSpPr/>
          <p:nvPr/>
        </p:nvSpPr>
        <p:spPr>
          <a:xfrm>
            <a:off x="1167167" y="4775366"/>
            <a:ext cx="1584987" cy="70360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Прямоугольник 30">
            <a:extLst>
              <a:ext uri="{FF2B5EF4-FFF2-40B4-BE49-F238E27FC236}">
                <a16:creationId xmlns:a16="http://schemas.microsoft.com/office/drawing/2014/main" id="{CF721CCE-7124-4B80-B42E-BCCF7F678BEF}"/>
              </a:ext>
            </a:extLst>
          </p:cNvPr>
          <p:cNvSpPr/>
          <p:nvPr/>
        </p:nvSpPr>
        <p:spPr>
          <a:xfrm>
            <a:off x="8979184" y="3009073"/>
            <a:ext cx="2788293" cy="91398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Прямоугольник 31">
            <a:extLst>
              <a:ext uri="{FF2B5EF4-FFF2-40B4-BE49-F238E27FC236}">
                <a16:creationId xmlns:a16="http://schemas.microsoft.com/office/drawing/2014/main" id="{EFFF3C88-80AE-4DC5-8895-49532F2EAEC4}"/>
              </a:ext>
            </a:extLst>
          </p:cNvPr>
          <p:cNvSpPr/>
          <p:nvPr/>
        </p:nvSpPr>
        <p:spPr>
          <a:xfrm>
            <a:off x="8954396" y="4952556"/>
            <a:ext cx="2157712" cy="77408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Символ &quot;Запрещено&quot; 18">
            <a:extLst>
              <a:ext uri="{FF2B5EF4-FFF2-40B4-BE49-F238E27FC236}">
                <a16:creationId xmlns:a16="http://schemas.microsoft.com/office/drawing/2014/main" id="{E82E0E33-DF93-4B1B-8D76-DD7C66F0CE30}"/>
              </a:ext>
            </a:extLst>
          </p:cNvPr>
          <p:cNvSpPr/>
          <p:nvPr/>
        </p:nvSpPr>
        <p:spPr>
          <a:xfrm>
            <a:off x="1047527" y="1241869"/>
            <a:ext cx="4598207" cy="4174807"/>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93482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24" grpId="0"/>
      <p:bldP spid="25" grpId="0"/>
      <p:bldP spid="26" grpId="0"/>
      <p:bldP spid="27" grpId="0"/>
      <p:bldP spid="7" grpId="0" animBg="1"/>
      <p:bldP spid="29" grpId="0" animBg="1"/>
      <p:bldP spid="30" grpId="0" animBg="1"/>
      <p:bldP spid="31" grpId="0" animBg="1"/>
      <p:bldP spid="32"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29741" y="6475125"/>
            <a:ext cx="962260" cy="411230"/>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069" y="0"/>
            <a:ext cx="1900907" cy="120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4616" y="138599"/>
            <a:ext cx="316434" cy="523220"/>
          </a:xfrm>
          <a:prstGeom prst="rect">
            <a:avLst/>
          </a:prstGeom>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Заголовок 3">
            <a:extLst>
              <a:ext uri="{FF2B5EF4-FFF2-40B4-BE49-F238E27FC236}">
                <a16:creationId xmlns:a16="http://schemas.microsoft.com/office/drawing/2014/main" id="{636E63F3-279C-4C70-B38E-F9DF66614F8E}"/>
              </a:ext>
            </a:extLst>
          </p:cNvPr>
          <p:cNvSpPr>
            <a:spLocks noGrp="1"/>
          </p:cNvSpPr>
          <p:nvPr>
            <p:ph type="title"/>
          </p:nvPr>
        </p:nvSpPr>
        <p:spPr>
          <a:xfrm>
            <a:off x="449156" y="0"/>
            <a:ext cx="11039926" cy="937879"/>
          </a:xfrm>
        </p:spPr>
        <p:txBody>
          <a:bodyPr>
            <a:normAutofit/>
          </a:bodyPr>
          <a:lstStyle/>
          <a:p>
            <a:r>
              <a:rPr lang="en-US" sz="3200" b="1" dirty="0">
                <a:solidFill>
                  <a:schemeClr val="bg1"/>
                </a:solidFill>
                <a:latin typeface="Verdana" panose="020B0604030504040204" pitchFamily="34" charset="0"/>
                <a:ea typeface="Verdana" panose="020B0604030504040204" pitchFamily="34" charset="0"/>
              </a:rPr>
              <a:t>AdaBoost</a:t>
            </a:r>
            <a:endParaRPr lang="ru-RU" sz="3200" dirty="0"/>
          </a:p>
        </p:txBody>
      </p:sp>
      <p:pic>
        <p:nvPicPr>
          <p:cNvPr id="2" name="Рисунок 1">
            <a:extLst>
              <a:ext uri="{FF2B5EF4-FFF2-40B4-BE49-F238E27FC236}">
                <a16:creationId xmlns:a16="http://schemas.microsoft.com/office/drawing/2014/main" id="{77F739F5-8D93-4182-B598-631A287004E9}"/>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631504" y="1791066"/>
            <a:ext cx="8422382" cy="4457748"/>
          </a:xfrm>
          <a:prstGeom prst="rect">
            <a:avLst/>
          </a:prstGeom>
        </p:spPr>
      </p:pic>
    </p:spTree>
    <p:extLst>
      <p:ext uri="{BB962C8B-B14F-4D97-AF65-F5344CB8AC3E}">
        <p14:creationId xmlns:p14="http://schemas.microsoft.com/office/powerpoint/2010/main" val="168522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14</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dirty="0">
                <a:solidFill>
                  <a:schemeClr val="bg1"/>
                </a:solidFill>
                <a:latin typeface="Verdana" panose="020B0604030504040204" pitchFamily="34" charset="0"/>
                <a:ea typeface="Verdana" panose="020B0604030504040204" pitchFamily="34" charset="0"/>
              </a:rPr>
              <a:t>Viola Jones </a:t>
            </a:r>
            <a:endParaRPr lang="ru-RU" sz="3200"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1" name="Прямоугольник 20">
            <a:extLst>
              <a:ext uri="{FF2B5EF4-FFF2-40B4-BE49-F238E27FC236}">
                <a16:creationId xmlns:a16="http://schemas.microsoft.com/office/drawing/2014/main" id="{07DA0CA1-74EB-40CF-9E51-E165A13A71BD}"/>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Заголовок 1">
            <a:extLst>
              <a:ext uri="{FF2B5EF4-FFF2-40B4-BE49-F238E27FC236}">
                <a16:creationId xmlns:a16="http://schemas.microsoft.com/office/drawing/2014/main" id="{E7C54A35-195B-4975-A56D-732B75DA7B4B}"/>
              </a:ext>
            </a:extLst>
          </p:cNvPr>
          <p:cNvSpPr txBox="1">
            <a:spLocks/>
          </p:cNvSpPr>
          <p:nvPr/>
        </p:nvSpPr>
        <p:spPr>
          <a:xfrm>
            <a:off x="1690875" y="141173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11" name="TextBox 10">
            <a:extLst>
              <a:ext uri="{FF2B5EF4-FFF2-40B4-BE49-F238E27FC236}">
                <a16:creationId xmlns:a16="http://schemas.microsoft.com/office/drawing/2014/main" id="{DC7AB5D1-D9F7-4F23-851A-90126101199F}"/>
              </a:ext>
            </a:extLst>
          </p:cNvPr>
          <p:cNvSpPr txBox="1"/>
          <p:nvPr/>
        </p:nvSpPr>
        <p:spPr>
          <a:xfrm>
            <a:off x="752972" y="6151959"/>
            <a:ext cx="10861140"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Viola, Paul, and Michael Jones. "Robust real-time object detection." </a:t>
            </a:r>
            <a:r>
              <a:rPr lang="en-US" b="0" i="1" dirty="0">
                <a:solidFill>
                  <a:schemeClr val="bg1"/>
                </a:solidFill>
                <a:effectLst/>
                <a:latin typeface="Arial" panose="020B0604020202020204" pitchFamily="34" charset="0"/>
              </a:rPr>
              <a:t>International journal of computer vision</a:t>
            </a:r>
            <a:r>
              <a:rPr lang="en-US" b="0" i="0" dirty="0">
                <a:solidFill>
                  <a:schemeClr val="bg1"/>
                </a:solidFill>
                <a:effectLst/>
                <a:latin typeface="Arial" panose="020B0604020202020204" pitchFamily="34" charset="0"/>
              </a:rPr>
              <a:t> 4, no. 34-47 (2001): 4.</a:t>
            </a:r>
            <a:endParaRPr lang="ru-RU" dirty="0">
              <a:solidFill>
                <a:schemeClr val="bg1"/>
              </a:solidFill>
            </a:endParaRPr>
          </a:p>
        </p:txBody>
      </p:sp>
      <p:pic>
        <p:nvPicPr>
          <p:cNvPr id="13" name="Рисунок 12"/>
          <p:cNvPicPr>
            <a:picLocks noChangeAspect="1"/>
          </p:cNvPicPr>
          <p:nvPr/>
        </p:nvPicPr>
        <p:blipFill>
          <a:blip r:embed="rId4"/>
          <a:stretch>
            <a:fillRect/>
          </a:stretch>
        </p:blipFill>
        <p:spPr>
          <a:xfrm>
            <a:off x="292927" y="1196941"/>
            <a:ext cx="11565701" cy="4589680"/>
          </a:xfrm>
          <a:prstGeom prst="rect">
            <a:avLst/>
          </a:prstGeom>
        </p:spPr>
      </p:pic>
    </p:spTree>
    <p:extLst>
      <p:ext uri="{BB962C8B-B14F-4D97-AF65-F5344CB8AC3E}">
        <p14:creationId xmlns:p14="http://schemas.microsoft.com/office/powerpoint/2010/main" val="979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15</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S.W.O.T.</a:t>
            </a:r>
            <a:endParaRPr lang="ru-RU" sz="3200" b="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1" name="Прямоугольник 20">
            <a:extLst>
              <a:ext uri="{FF2B5EF4-FFF2-40B4-BE49-F238E27FC236}">
                <a16:creationId xmlns:a16="http://schemas.microsoft.com/office/drawing/2014/main" id="{07DA0CA1-74EB-40CF-9E51-E165A13A71BD}"/>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Заголовок 1">
            <a:extLst>
              <a:ext uri="{FF2B5EF4-FFF2-40B4-BE49-F238E27FC236}">
                <a16:creationId xmlns:a16="http://schemas.microsoft.com/office/drawing/2014/main" id="{E7C54A35-195B-4975-A56D-732B75DA7B4B}"/>
              </a:ext>
            </a:extLst>
          </p:cNvPr>
          <p:cNvSpPr txBox="1">
            <a:spLocks/>
          </p:cNvSpPr>
          <p:nvPr/>
        </p:nvSpPr>
        <p:spPr>
          <a:xfrm>
            <a:off x="1690875" y="141173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3" name="Прямоугольник 2">
            <a:extLst>
              <a:ext uri="{FF2B5EF4-FFF2-40B4-BE49-F238E27FC236}">
                <a16:creationId xmlns:a16="http://schemas.microsoft.com/office/drawing/2014/main" id="{97D73AC8-7F68-BDC0-DC09-861C447E398E}"/>
              </a:ext>
            </a:extLst>
          </p:cNvPr>
          <p:cNvSpPr/>
          <p:nvPr/>
        </p:nvSpPr>
        <p:spPr>
          <a:xfrm>
            <a:off x="339790" y="1425213"/>
            <a:ext cx="11852210" cy="4893647"/>
          </a:xfrm>
          <a:prstGeom prst="rect">
            <a:avLst/>
          </a:prstGeom>
        </p:spPr>
        <p:txBody>
          <a:bodyPr wrap="square">
            <a:spAutoFit/>
          </a:bodyPr>
          <a:lstStyle/>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Сильные Стороны</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Универсальность</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Высокая скорость схождения </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Относительная простота понимания и визуализации</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Слабые Стороны</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Чувствительность к зашумленным данным и выбросам</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Возможности</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Осуществляет выбор признаков и имеет несколько </a:t>
            </a:r>
            <a:r>
              <a:rPr lang="ru-RU"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гиперпараметров</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для настройки</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Можно крутить разные базовые модели</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Трудности</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Неоптимальное решение</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Будет сходится пока не надоест</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 name="Заголовок 1">
            <a:extLst>
              <a:ext uri="{FF2B5EF4-FFF2-40B4-BE49-F238E27FC236}">
                <a16:creationId xmlns:a16="http://schemas.microsoft.com/office/drawing/2014/main" id="{17C4895B-2DD3-B9AC-B370-74CF74ED52CA}"/>
              </a:ext>
            </a:extLst>
          </p:cNvPr>
          <p:cNvSpPr txBox="1">
            <a:spLocks/>
          </p:cNvSpPr>
          <p:nvPr/>
        </p:nvSpPr>
        <p:spPr>
          <a:xfrm>
            <a:off x="1415480" y="763394"/>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solidFill>
                  <a:schemeClr val="bg1"/>
                </a:solidFill>
                <a:latin typeface="Verdana" panose="020B0604030504040204" pitchFamily="34" charset="0"/>
                <a:ea typeface="Verdana" panose="020B0604030504040204" pitchFamily="34" charset="0"/>
              </a:rPr>
              <a:t>( in co-op with </a:t>
            </a:r>
            <a:r>
              <a:rPr lang="en-US" sz="2800" dirty="0" err="1">
                <a:solidFill>
                  <a:schemeClr val="bg1"/>
                </a:solidFill>
                <a:latin typeface="Verdana" panose="020B0604030504040204" pitchFamily="34" charset="0"/>
                <a:ea typeface="Verdana" panose="020B0604030504040204" pitchFamily="34" charset="0"/>
              </a:rPr>
              <a:t>ChatGPT</a:t>
            </a:r>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9877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A764042A-EC52-463E-A7A7-164C646B1A2A}"/>
              </a:ext>
            </a:extLst>
          </p:cNvPr>
          <p:cNvSpPr/>
          <p:nvPr/>
        </p:nvSpPr>
        <p:spPr>
          <a:xfrm>
            <a:off x="884919" y="1700808"/>
            <a:ext cx="7632848" cy="2800767"/>
          </a:xfrm>
          <a:prstGeom prst="rect">
            <a:avLst/>
          </a:prstGeom>
        </p:spPr>
        <p:txBody>
          <a:bodyPr wrap="square">
            <a:spAutoFit/>
          </a:bodyPr>
          <a:lstStyle/>
          <a:p>
            <a:r>
              <a:rPr lang="ru-RU" sz="3200" b="1" dirty="0">
                <a:solidFill>
                  <a:schemeClr val="bg1"/>
                </a:solidFill>
                <a:latin typeface="Verdana" panose="020B0604030504040204" pitchFamily="34" charset="0"/>
                <a:ea typeface="Verdana" panose="020B0604030504040204" pitchFamily="34" charset="0"/>
              </a:rPr>
              <a:t>Ансамблевые Методы</a:t>
            </a:r>
          </a:p>
          <a:p>
            <a:endPar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a:t>
            </a:r>
            <a:r>
              <a:rPr lang="ru-RU" sz="3200" b="1" dirty="0" err="1">
                <a:solidFill>
                  <a:schemeClr val="bg1"/>
                </a:solidFill>
                <a:latin typeface="Verdana" panose="020B0604030504040204" pitchFamily="34" charset="0"/>
                <a:ea typeface="Verdana" panose="020B0604030504040204" pitchFamily="34" charset="0"/>
                <a:cs typeface="Verdana" panose="020B0604030504040204" pitchFamily="34" charset="0"/>
              </a:rPr>
              <a:t>бустинга</a:t>
            </a:r>
            <a:endPar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Градиентный </a:t>
            </a:r>
            <a:r>
              <a:rPr lang="ru-RU" sz="3200" dirty="0" err="1">
                <a:solidFill>
                  <a:schemeClr val="bg1"/>
                </a:solidFill>
                <a:latin typeface="Verdana" panose="020B0604030504040204" pitchFamily="34" charset="0"/>
                <a:ea typeface="Verdana" panose="020B0604030504040204" pitchFamily="34" charset="0"/>
                <a:cs typeface="Verdana" panose="020B0604030504040204" pitchFamily="34" charset="0"/>
              </a:rPr>
              <a:t>Бустинг</a:t>
            </a:r>
            <a:endPar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tr-TR" sz="3200"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 name="Заголовок 1">
            <a:extLst>
              <a:ext uri="{FF2B5EF4-FFF2-40B4-BE49-F238E27FC236}">
                <a16:creationId xmlns:a16="http://schemas.microsoft.com/office/drawing/2014/main" id="{1EC5D4E4-A66D-D37A-3423-A3D5F8737D88}"/>
              </a:ext>
            </a:extLst>
          </p:cNvPr>
          <p:cNvSpPr txBox="1">
            <a:spLocks/>
          </p:cNvSpPr>
          <p:nvPr/>
        </p:nvSpPr>
        <p:spPr>
          <a:xfrm>
            <a:off x="1919536" y="2847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Содержание</a:t>
            </a:r>
          </a:p>
        </p:txBody>
      </p:sp>
    </p:spTree>
    <p:extLst>
      <p:ext uri="{BB962C8B-B14F-4D97-AF65-F5344CB8AC3E}">
        <p14:creationId xmlns:p14="http://schemas.microsoft.com/office/powerpoint/2010/main" val="404738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Полилиния: фигура 51">
            <a:extLst>
              <a:ext uri="{FF2B5EF4-FFF2-40B4-BE49-F238E27FC236}">
                <a16:creationId xmlns:a16="http://schemas.microsoft.com/office/drawing/2014/main" id="{A77963EB-3E3E-4389-B55A-BBC598B5BBDD}"/>
              </a:ext>
            </a:extLst>
          </p:cNvPr>
          <p:cNvSpPr/>
          <p:nvPr/>
        </p:nvSpPr>
        <p:spPr>
          <a:xfrm>
            <a:off x="9352514" y="3011967"/>
            <a:ext cx="2885727" cy="1734579"/>
          </a:xfrm>
          <a:custGeom>
            <a:avLst/>
            <a:gdLst>
              <a:gd name="connsiteX0" fmla="*/ 0 w 5624623"/>
              <a:gd name="connsiteY0" fmla="*/ 1531823 h 3233248"/>
              <a:gd name="connsiteX1" fmla="*/ 1222744 w 5624623"/>
              <a:gd name="connsiteY1" fmla="*/ 3233032 h 3233248"/>
              <a:gd name="connsiteX2" fmla="*/ 2987749 w 5624623"/>
              <a:gd name="connsiteY2" fmla="*/ 1638148 h 3233248"/>
              <a:gd name="connsiteX3" fmla="*/ 4189228 w 5624623"/>
              <a:gd name="connsiteY3" fmla="*/ 734 h 3233248"/>
              <a:gd name="connsiteX4" fmla="*/ 5624623 w 5624623"/>
              <a:gd name="connsiteY4" fmla="*/ 1840167 h 3233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4623" h="3233248">
                <a:moveTo>
                  <a:pt x="0" y="1531823"/>
                </a:moveTo>
                <a:cubicBezTo>
                  <a:pt x="362393" y="2373567"/>
                  <a:pt x="724786" y="3215311"/>
                  <a:pt x="1222744" y="3233032"/>
                </a:cubicBezTo>
                <a:cubicBezTo>
                  <a:pt x="1720702" y="3250753"/>
                  <a:pt x="2493335" y="2176864"/>
                  <a:pt x="2987749" y="1638148"/>
                </a:cubicBezTo>
                <a:cubicBezTo>
                  <a:pt x="3482163" y="1099432"/>
                  <a:pt x="3749749" y="-32936"/>
                  <a:pt x="4189228" y="734"/>
                </a:cubicBezTo>
                <a:cubicBezTo>
                  <a:pt x="4628707" y="34404"/>
                  <a:pt x="5413744" y="1551316"/>
                  <a:pt x="5624623" y="1840167"/>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17</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Gradient Boosting : </a:t>
            </a:r>
            <a:r>
              <a:rPr lang="ru-RU" sz="3200" dirty="0">
                <a:solidFill>
                  <a:schemeClr val="bg1"/>
                </a:solidFill>
                <a:latin typeface="Verdana" panose="020B0604030504040204" pitchFamily="34" charset="0"/>
                <a:ea typeface="Verdana" panose="020B0604030504040204" pitchFamily="34" charset="0"/>
              </a:rPr>
              <a:t>Алгоритм</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16" name="Прямоугольник 15">
                <a:extLst>
                  <a:ext uri="{FF2B5EF4-FFF2-40B4-BE49-F238E27FC236}">
                    <a16:creationId xmlns:a16="http://schemas.microsoft.com/office/drawing/2014/main" id="{B5A4F6BB-DD0C-4363-9D89-7C1767F816D7}"/>
                  </a:ext>
                </a:extLst>
              </p:cNvPr>
              <p:cNvSpPr/>
              <p:nvPr/>
            </p:nvSpPr>
            <p:spPr>
              <a:xfrm>
                <a:off x="315851" y="1349731"/>
                <a:ext cx="8692444" cy="648191"/>
              </a:xfrm>
              <a:prstGeom prst="rect">
                <a:avLst/>
              </a:prstGeom>
            </p:spPr>
            <p:txBody>
              <a:bodyPr wrap="none">
                <a:spAutoFit/>
              </a:bodyPr>
              <a:lstStyle/>
              <a:p>
                <a14:m>
                  <m:oMath xmlns:m="http://schemas.openxmlformats.org/officeDocument/2006/math">
                    <m:r>
                      <a:rPr lang="en-US" sz="3200" b="0" i="1" smtClean="0">
                        <a:solidFill>
                          <a:schemeClr val="bg1"/>
                        </a:solidFill>
                        <a:latin typeface="Cambria Math" panose="02040503050406030204" pitchFamily="18" charset="0"/>
                      </a:rPr>
                      <m:t>𝐿</m:t>
                    </m:r>
                    <m:d>
                      <m:dPr>
                        <m:ctrlPr>
                          <a:rPr lang="en-US" sz="3200" b="1" i="1" smtClean="0">
                            <a:solidFill>
                              <a:schemeClr val="bg1"/>
                            </a:solidFill>
                            <a:latin typeface="Cambria Math" panose="02040503050406030204" pitchFamily="18" charset="0"/>
                          </a:rPr>
                        </m:ctrlPr>
                      </m:dPr>
                      <m:e>
                        <m:r>
                          <a:rPr lang="en-US" sz="3200" b="1" i="1" smtClean="0">
                            <a:solidFill>
                              <a:schemeClr val="bg1"/>
                            </a:solidFill>
                            <a:latin typeface="Cambria Math" panose="02040503050406030204" pitchFamily="18" charset="0"/>
                          </a:rPr>
                          <m:t>𝒚</m:t>
                        </m:r>
                        <m:r>
                          <a:rPr lang="en-US" sz="3200" b="1" i="1" smtClean="0">
                            <a:solidFill>
                              <a:schemeClr val="bg1"/>
                            </a:solidFill>
                            <a:latin typeface="Cambria Math" panose="02040503050406030204" pitchFamily="18" charset="0"/>
                          </a:rPr>
                          <m:t>,</m:t>
                        </m:r>
                        <m:acc>
                          <m:accPr>
                            <m:chr m:val="̂"/>
                            <m:ctrlPr>
                              <a:rPr lang="en-US" sz="3200" b="1" i="1" smtClean="0">
                                <a:solidFill>
                                  <a:schemeClr val="bg1"/>
                                </a:solidFill>
                                <a:latin typeface="Cambria Math" panose="02040503050406030204" pitchFamily="18" charset="0"/>
                              </a:rPr>
                            </m:ctrlPr>
                          </m:accPr>
                          <m:e>
                            <m:r>
                              <a:rPr lang="en-US" sz="3200" b="1" i="1" smtClean="0">
                                <a:solidFill>
                                  <a:schemeClr val="bg1"/>
                                </a:solidFill>
                                <a:latin typeface="Cambria Math" panose="02040503050406030204" pitchFamily="18" charset="0"/>
                              </a:rPr>
                              <m:t>𝒚</m:t>
                            </m:r>
                          </m:e>
                        </m:acc>
                        <m:d>
                          <m:dPr>
                            <m:ctrlPr>
                              <a:rPr lang="en-US" sz="3200" b="0" i="1" smtClean="0">
                                <a:solidFill>
                                  <a:schemeClr val="bg1"/>
                                </a:solidFill>
                                <a:latin typeface="Cambria Math" panose="02040503050406030204" pitchFamily="18" charset="0"/>
                              </a:rPr>
                            </m:ctrlPr>
                          </m:dPr>
                          <m:e>
                            <m:r>
                              <a:rPr lang="en-US" sz="3200" b="1" i="1" smtClean="0">
                                <a:solidFill>
                                  <a:schemeClr val="bg1"/>
                                </a:solidFill>
                                <a:latin typeface="Cambria Math" panose="02040503050406030204" pitchFamily="18" charset="0"/>
                              </a:rPr>
                              <m:t>𝑿</m:t>
                            </m:r>
                          </m:e>
                        </m:d>
                      </m:e>
                    </m:d>
                  </m:oMath>
                </a14:m>
                <a:r>
                  <a:rPr lang="en-US" sz="2800" dirty="0"/>
                  <a:t> </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дифференцируемая </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Функция потерь</a:t>
                </a:r>
                <a:endParaRPr lang="ru-RU" sz="2800" b="1" dirty="0"/>
              </a:p>
            </p:txBody>
          </p:sp>
        </mc:Choice>
        <mc:Fallback xmlns="">
          <p:sp>
            <p:nvSpPr>
              <p:cNvPr id="16" name="Прямоугольник 15">
                <a:extLst>
                  <a:ext uri="{FF2B5EF4-FFF2-40B4-BE49-F238E27FC236}">
                    <a16:creationId xmlns:a16="http://schemas.microsoft.com/office/drawing/2014/main" id="{B5A4F6BB-DD0C-4363-9D89-7C1767F816D7}"/>
                  </a:ext>
                </a:extLst>
              </p:cNvPr>
              <p:cNvSpPr>
                <a:spLocks noRot="1" noChangeAspect="1" noMove="1" noResize="1" noEditPoints="1" noAdjustHandles="1" noChangeArrowheads="1" noChangeShapeType="1" noTextEdit="1"/>
              </p:cNvSpPr>
              <p:nvPr/>
            </p:nvSpPr>
            <p:spPr>
              <a:xfrm>
                <a:off x="315851" y="1349731"/>
                <a:ext cx="8692444" cy="648191"/>
              </a:xfrm>
              <a:prstGeom prst="rect">
                <a:avLst/>
              </a:prstGeom>
              <a:blipFill>
                <a:blip r:embed="rId4"/>
                <a:stretch>
                  <a:fillRect b="-934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BCBB598-43E4-47A4-88B4-67B3F44CA537}"/>
                  </a:ext>
                </a:extLst>
              </p:cNvPr>
              <p:cNvSpPr txBox="1"/>
              <p:nvPr/>
            </p:nvSpPr>
            <p:spPr>
              <a:xfrm>
                <a:off x="9029748" y="1342588"/>
                <a:ext cx="2542426"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𝑆𝐸</m:t>
                      </m:r>
                      <m:r>
                        <a:rPr lang="ru-RU"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r>
                            <a:rPr lang="en-US" sz="2800" b="0" i="1" smtClean="0">
                              <a:solidFill>
                                <a:schemeClr val="bg1"/>
                              </a:solidFill>
                              <a:latin typeface="Cambria Math" panose="02040503050406030204" pitchFamily="18" charset="0"/>
                            </a:rPr>
                            <m:t>1</m:t>
                          </m:r>
                        </m:num>
                        <m:den>
                          <m:r>
                            <a:rPr lang="en-US" sz="2800" b="0" i="1" smtClean="0">
                              <a:solidFill>
                                <a:schemeClr val="bg1"/>
                              </a:solidFill>
                              <a:latin typeface="Cambria Math" panose="02040503050406030204" pitchFamily="18" charset="0"/>
                            </a:rPr>
                            <m:t>2</m:t>
                          </m:r>
                        </m:den>
                      </m:f>
                      <m:sSup>
                        <m:sSupPr>
                          <m:ctrlPr>
                            <a:rPr lang="en-US" sz="2800" i="1">
                              <a:solidFill>
                                <a:schemeClr val="bg1"/>
                              </a:solidFill>
                              <a:latin typeface="Cambria Math" panose="02040503050406030204" pitchFamily="18" charset="0"/>
                              <a:ea typeface="Verdana" panose="020B0604030504040204" pitchFamily="34" charset="0"/>
                            </a:rPr>
                          </m:ctrlPr>
                        </m:sSupPr>
                        <m:e>
                          <m:r>
                            <a:rPr lang="en-US" sz="2800" i="1">
                              <a:solidFill>
                                <a:schemeClr val="bg1"/>
                              </a:solidFill>
                              <a:latin typeface="Cambria Math" panose="02040503050406030204" pitchFamily="18" charset="0"/>
                              <a:ea typeface="Verdana" panose="020B0604030504040204" pitchFamily="34" charset="0"/>
                            </a:rPr>
                            <m:t>(</m:t>
                          </m:r>
                          <m:r>
                            <a:rPr lang="en-US" sz="2800" i="1">
                              <a:solidFill>
                                <a:schemeClr val="bg1"/>
                              </a:solidFill>
                              <a:latin typeface="Cambria Math" panose="02040503050406030204" pitchFamily="18" charset="0"/>
                              <a:ea typeface="Verdana" panose="020B0604030504040204" pitchFamily="34" charset="0"/>
                            </a:rPr>
                            <m:t>𝑦</m:t>
                          </m:r>
                          <m:r>
                            <a:rPr lang="en-US" sz="2800" i="1">
                              <a:solidFill>
                                <a:schemeClr val="bg1"/>
                              </a:solidFill>
                              <a:latin typeface="Cambria Math" panose="02040503050406030204" pitchFamily="18" charset="0"/>
                              <a:ea typeface="Verdana" panose="020B0604030504040204" pitchFamily="34" charset="0"/>
                            </a:rPr>
                            <m:t>−</m:t>
                          </m:r>
                          <m:acc>
                            <m:accPr>
                              <m:chr m:val="̂"/>
                              <m:ctrlPr>
                                <a:rPr lang="ru-RU" sz="2800" i="1">
                                  <a:solidFill>
                                    <a:schemeClr val="bg1"/>
                                  </a:solidFill>
                                  <a:latin typeface="Cambria Math" panose="02040503050406030204" pitchFamily="18" charset="0"/>
                                  <a:ea typeface="Verdana" panose="020B0604030504040204" pitchFamily="34" charset="0"/>
                                </a:rPr>
                              </m:ctrlPr>
                            </m:accPr>
                            <m:e>
                              <m:r>
                                <a:rPr lang="en-US" sz="2800" i="1">
                                  <a:solidFill>
                                    <a:schemeClr val="bg1"/>
                                  </a:solidFill>
                                  <a:latin typeface="Cambria Math" panose="02040503050406030204" pitchFamily="18" charset="0"/>
                                  <a:ea typeface="Verdana" panose="020B0604030504040204" pitchFamily="34" charset="0"/>
                                </a:rPr>
                                <m:t>𝑦</m:t>
                              </m:r>
                            </m:e>
                          </m:acc>
                          <m:r>
                            <a:rPr lang="en-US" sz="2800" i="1">
                              <a:solidFill>
                                <a:schemeClr val="bg1"/>
                              </a:solidFill>
                              <a:latin typeface="Cambria Math" panose="02040503050406030204" pitchFamily="18" charset="0"/>
                              <a:ea typeface="Verdana" panose="020B0604030504040204" pitchFamily="34" charset="0"/>
                            </a:rPr>
                            <m:t>)</m:t>
                          </m:r>
                        </m:e>
                        <m:sup>
                          <m:r>
                            <a:rPr lang="en-US" sz="2800" i="1">
                              <a:solidFill>
                                <a:schemeClr val="bg1"/>
                              </a:solidFill>
                              <a:latin typeface="Cambria Math" panose="02040503050406030204" pitchFamily="18" charset="0"/>
                              <a:ea typeface="Verdana" panose="020B0604030504040204" pitchFamily="34" charset="0"/>
                            </a:rPr>
                            <m:t>2</m:t>
                          </m:r>
                        </m:sup>
                      </m:sSup>
                    </m:oMath>
                  </m:oMathPara>
                </a14:m>
                <a:endParaRPr lang="ru-RU" sz="2800" dirty="0">
                  <a:solidFill>
                    <a:schemeClr val="bg1"/>
                  </a:solidFill>
                </a:endParaRPr>
              </a:p>
            </p:txBody>
          </p:sp>
        </mc:Choice>
        <mc:Fallback xmlns="">
          <p:sp>
            <p:nvSpPr>
              <p:cNvPr id="17" name="TextBox 16">
                <a:extLst>
                  <a:ext uri="{FF2B5EF4-FFF2-40B4-BE49-F238E27FC236}">
                    <a16:creationId xmlns:a16="http://schemas.microsoft.com/office/drawing/2014/main" id="{5BCBB598-43E4-47A4-88B4-67B3F44CA537}"/>
                  </a:ext>
                </a:extLst>
              </p:cNvPr>
              <p:cNvSpPr txBox="1">
                <a:spLocks noRot="1" noChangeAspect="1" noMove="1" noResize="1" noEditPoints="1" noAdjustHandles="1" noChangeArrowheads="1" noChangeShapeType="1" noTextEdit="1"/>
              </p:cNvSpPr>
              <p:nvPr/>
            </p:nvSpPr>
            <p:spPr>
              <a:xfrm>
                <a:off x="9029748" y="1342588"/>
                <a:ext cx="2542426" cy="806631"/>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33E06A2-06CD-4979-B5CD-FB8A2292FF83}"/>
                  </a:ext>
                </a:extLst>
              </p:cNvPr>
              <p:cNvSpPr txBox="1"/>
              <p:nvPr/>
            </p:nvSpPr>
            <p:spPr>
              <a:xfrm>
                <a:off x="708713" y="2587609"/>
                <a:ext cx="5988434" cy="467692"/>
              </a:xfrm>
              <a:prstGeom prst="rect">
                <a:avLst/>
              </a:prstGeom>
              <a:noFill/>
            </p:spPr>
            <p:txBody>
              <a:bodyPr wrap="none" lIns="0" tIns="0" rIns="0" bIns="0" rtlCol="0">
                <a:spAutoFit/>
              </a:bodyPr>
              <a:lstStyle/>
              <a:p>
                <a14:m>
                  <m:oMath xmlns:m="http://schemas.openxmlformats.org/officeDocument/2006/math">
                    <m:acc>
                      <m:accPr>
                        <m:chr m:val="̂"/>
                        <m:ctrlPr>
                          <a:rPr lang="en-US" sz="2800" b="1" i="1" smtClean="0">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𝒚</m:t>
                        </m:r>
                      </m:e>
                    </m:acc>
                    <m:d>
                      <m:dPr>
                        <m:ctrlPr>
                          <a:rPr lang="en-US" sz="2800" i="1">
                            <a:solidFill>
                              <a:schemeClr val="bg1"/>
                            </a:solidFill>
                            <a:latin typeface="Cambria Math" panose="02040503050406030204" pitchFamily="18" charset="0"/>
                          </a:rPr>
                        </m:ctrlPr>
                      </m:dPr>
                      <m:e>
                        <m:r>
                          <a:rPr lang="en-US" sz="2800" b="1" i="1">
                            <a:solidFill>
                              <a:schemeClr val="bg1"/>
                            </a:solidFill>
                            <a:latin typeface="Cambria Math" panose="02040503050406030204" pitchFamily="18" charset="0"/>
                          </a:rPr>
                          <m:t>𝑿</m:t>
                        </m:r>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𝐹</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𝑿</m:t>
                        </m:r>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𝑎𝑟𝑔𝑚𝑖𝑛</m:t>
                        </m:r>
                      </m:e>
                      <m:sub>
                        <m:r>
                          <m:rPr>
                            <m:sty m:val="p"/>
                          </m:rPr>
                          <a:rPr lang="el-GR" sz="2800" i="1">
                            <a:solidFill>
                              <a:schemeClr val="bg1"/>
                            </a:solidFill>
                            <a:latin typeface="Cambria Math" panose="02040503050406030204" pitchFamily="18" charset="0"/>
                            <a:ea typeface="Verdana" panose="020B0604030504040204" pitchFamily="34" charset="0"/>
                          </a:rPr>
                          <m:t>γ</m:t>
                        </m:r>
                      </m:sub>
                    </m:sSub>
                    <m:nary>
                      <m:naryPr>
                        <m:chr m:val="∑"/>
                        <m:limLoc m:val="subSup"/>
                        <m:ctrlPr>
                          <a:rPr lang="en-US" sz="2800" i="1" smtClean="0">
                            <a:solidFill>
                              <a:schemeClr val="bg1"/>
                            </a:solidFill>
                            <a:latin typeface="Cambria Math" panose="02040503050406030204" pitchFamily="18" charset="0"/>
                            <a:ea typeface="Verdana" panose="020B0604030504040204" pitchFamily="34" charset="0"/>
                          </a:rPr>
                        </m:ctrlPr>
                      </m:naryPr>
                      <m:sub>
                        <m:r>
                          <m:rPr>
                            <m:brk m:alnAt="25"/>
                          </m:rPr>
                          <a:rPr lang="en-US" sz="2800" i="1">
                            <a:solidFill>
                              <a:schemeClr val="bg1"/>
                            </a:solidFill>
                            <a:latin typeface="Cambria Math" panose="02040503050406030204" pitchFamily="18" charset="0"/>
                            <a:ea typeface="Verdana" panose="020B0604030504040204" pitchFamily="34" charset="0"/>
                          </a:rPr>
                          <m:t>𝑖</m:t>
                        </m:r>
                        <m:r>
                          <a:rPr lang="en-US" sz="2800" i="1">
                            <a:solidFill>
                              <a:schemeClr val="bg1"/>
                            </a:solidFill>
                            <a:latin typeface="Cambria Math" panose="02040503050406030204" pitchFamily="18" charset="0"/>
                            <a:ea typeface="Verdana" panose="020B0604030504040204" pitchFamily="34" charset="0"/>
                          </a:rPr>
                          <m:t>=1</m:t>
                        </m:r>
                      </m:sub>
                      <m:sup>
                        <m:r>
                          <a:rPr lang="en-US" sz="2800" i="1">
                            <a:solidFill>
                              <a:schemeClr val="bg1"/>
                            </a:solidFill>
                            <a:latin typeface="Cambria Math" panose="02040503050406030204" pitchFamily="18" charset="0"/>
                            <a:ea typeface="Verdana" panose="020B0604030504040204" pitchFamily="34" charset="0"/>
                          </a:rPr>
                          <m:t>𝑛</m:t>
                        </m:r>
                      </m:sup>
                      <m:e>
                        <m:r>
                          <a:rPr lang="en-US" sz="2800" b="0" i="1" smtClean="0">
                            <a:solidFill>
                              <a:schemeClr val="bg1"/>
                            </a:solidFill>
                            <a:latin typeface="Cambria Math" panose="02040503050406030204" pitchFamily="18" charset="0"/>
                            <a:ea typeface="Verdana" panose="020B0604030504040204" pitchFamily="34" charset="0"/>
                          </a:rPr>
                          <m:t>𝐿</m:t>
                        </m:r>
                        <m:r>
                          <a:rPr lang="en-US" sz="2800" b="0" i="1" smtClean="0">
                            <a:solidFill>
                              <a:schemeClr val="bg1"/>
                            </a:solidFill>
                            <a:latin typeface="Cambria Math" panose="02040503050406030204" pitchFamily="18" charset="0"/>
                            <a:ea typeface="Verdana" panose="020B0604030504040204" pitchFamily="34" charset="0"/>
                          </a:rPr>
                          <m:t>(</m:t>
                        </m:r>
                        <m:sSub>
                          <m:sSubPr>
                            <m:ctrlPr>
                              <a:rPr lang="en-US" sz="2800" b="0" i="1" smtClean="0">
                                <a:solidFill>
                                  <a:schemeClr val="bg1"/>
                                </a:solidFill>
                                <a:latin typeface="Cambria Math" panose="02040503050406030204" pitchFamily="18" charset="0"/>
                                <a:ea typeface="Verdana" panose="020B0604030504040204" pitchFamily="34" charset="0"/>
                              </a:rPr>
                            </m:ctrlPr>
                          </m:sSubPr>
                          <m:e>
                            <m:r>
                              <a:rPr lang="en-US" sz="2800" b="0" i="1" smtClean="0">
                                <a:solidFill>
                                  <a:schemeClr val="bg1"/>
                                </a:solidFill>
                                <a:latin typeface="Cambria Math" panose="02040503050406030204" pitchFamily="18" charset="0"/>
                                <a:ea typeface="Verdana" panose="020B0604030504040204" pitchFamily="34" charset="0"/>
                              </a:rPr>
                              <m:t>𝑦</m:t>
                            </m:r>
                          </m:e>
                          <m:sub>
                            <m:r>
                              <a:rPr lang="en-US" sz="2800" b="0" i="1" smtClean="0">
                                <a:solidFill>
                                  <a:schemeClr val="bg1"/>
                                </a:solidFill>
                                <a:latin typeface="Cambria Math" panose="02040503050406030204" pitchFamily="18" charset="0"/>
                                <a:ea typeface="Verdana" panose="020B0604030504040204" pitchFamily="34" charset="0"/>
                              </a:rPr>
                              <m:t>𝑖</m:t>
                            </m:r>
                          </m:sub>
                        </m:sSub>
                        <m:r>
                          <a:rPr lang="en-US" sz="2800" b="0" i="1" smtClean="0">
                            <a:solidFill>
                              <a:schemeClr val="bg1"/>
                            </a:solidFill>
                            <a:latin typeface="Cambria Math" panose="02040503050406030204" pitchFamily="18" charset="0"/>
                            <a:ea typeface="Verdana" panose="020B0604030504040204" pitchFamily="34" charset="0"/>
                          </a:rPr>
                          <m:t>, </m:t>
                        </m:r>
                        <m:r>
                          <m:rPr>
                            <m:sty m:val="p"/>
                          </m:rPr>
                          <a:rPr lang="el-GR" sz="2800" b="0" i="1" smtClean="0">
                            <a:solidFill>
                              <a:schemeClr val="bg1"/>
                            </a:solidFill>
                            <a:latin typeface="Cambria Math" panose="02040503050406030204" pitchFamily="18" charset="0"/>
                            <a:ea typeface="Verdana" panose="020B0604030504040204" pitchFamily="34" charset="0"/>
                          </a:rPr>
                          <m:t>γ</m:t>
                        </m:r>
                        <m:r>
                          <a:rPr lang="en-US" sz="2800" b="0" i="1" smtClean="0">
                            <a:solidFill>
                              <a:schemeClr val="bg1"/>
                            </a:solidFill>
                            <a:latin typeface="Cambria Math" panose="02040503050406030204" pitchFamily="18" charset="0"/>
                            <a:ea typeface="Verdana" panose="020B0604030504040204" pitchFamily="34" charset="0"/>
                          </a:rPr>
                          <m:t>)</m:t>
                        </m:r>
                      </m:e>
                    </m:nary>
                  </m:oMath>
                </a14:m>
                <a:r>
                  <a:rPr lang="en-US" sz="2800" dirty="0">
                    <a:solidFill>
                      <a:schemeClr val="bg1"/>
                    </a:solidFill>
                  </a:rPr>
                  <a:t> </a:t>
                </a:r>
                <a:endParaRPr lang="ru-RU" sz="2800" dirty="0">
                  <a:solidFill>
                    <a:schemeClr val="bg1"/>
                  </a:solidFill>
                </a:endParaRPr>
              </a:p>
            </p:txBody>
          </p:sp>
        </mc:Choice>
        <mc:Fallback xmlns="">
          <p:sp>
            <p:nvSpPr>
              <p:cNvPr id="18" name="TextBox 17">
                <a:extLst>
                  <a:ext uri="{FF2B5EF4-FFF2-40B4-BE49-F238E27FC236}">
                    <a16:creationId xmlns:a16="http://schemas.microsoft.com/office/drawing/2014/main" id="{333E06A2-06CD-4979-B5CD-FB8A2292FF83}"/>
                  </a:ext>
                </a:extLst>
              </p:cNvPr>
              <p:cNvSpPr txBox="1">
                <a:spLocks noRot="1" noChangeAspect="1" noMove="1" noResize="1" noEditPoints="1" noAdjustHandles="1" noChangeArrowheads="1" noChangeShapeType="1" noTextEdit="1"/>
              </p:cNvSpPr>
              <p:nvPr/>
            </p:nvSpPr>
            <p:spPr>
              <a:xfrm>
                <a:off x="708713" y="2587609"/>
                <a:ext cx="5988434" cy="467692"/>
              </a:xfrm>
              <a:prstGeom prst="rect">
                <a:avLst/>
              </a:prstGeom>
              <a:blipFill>
                <a:blip r:embed="rId6"/>
                <a:stretch>
                  <a:fillRect/>
                </a:stretch>
              </a:blipFill>
            </p:spPr>
            <p:txBody>
              <a:bodyPr/>
              <a:lstStyle/>
              <a:p>
                <a:r>
                  <a:rPr lang="ru-RU">
                    <a:noFill/>
                  </a:rPr>
                  <a:t> </a:t>
                </a:r>
              </a:p>
            </p:txBody>
          </p:sp>
        </mc:Fallback>
      </mc:AlternateContent>
      <p:sp>
        <p:nvSpPr>
          <p:cNvPr id="19" name="Прямоугольник 18">
            <a:extLst>
              <a:ext uri="{FF2B5EF4-FFF2-40B4-BE49-F238E27FC236}">
                <a16:creationId xmlns:a16="http://schemas.microsoft.com/office/drawing/2014/main" id="{30711D15-39DA-499D-87DA-29711BB8810C}"/>
              </a:ext>
            </a:extLst>
          </p:cNvPr>
          <p:cNvSpPr/>
          <p:nvPr/>
        </p:nvSpPr>
        <p:spPr>
          <a:xfrm>
            <a:off x="350459" y="2082073"/>
            <a:ext cx="1412566" cy="523220"/>
          </a:xfrm>
          <a:prstGeom prst="rect">
            <a:avLst/>
          </a:prstGeom>
        </p:spPr>
        <p:txBody>
          <a:bodyPr wrap="none">
            <a:spAutoFit/>
          </a:body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Шаг</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 1</a:t>
            </a:r>
            <a:endParaRPr lang="ru-RU" sz="2800" b="1" dirty="0"/>
          </a:p>
        </p:txBody>
      </p:sp>
      <mc:AlternateContent xmlns:mc="http://schemas.openxmlformats.org/markup-compatibility/2006" xmlns:a14="http://schemas.microsoft.com/office/drawing/2010/main">
        <mc:Choice Requires="a14">
          <p:sp>
            <p:nvSpPr>
              <p:cNvPr id="2" name="Прямоугольник 1">
                <a:extLst>
                  <a:ext uri="{FF2B5EF4-FFF2-40B4-BE49-F238E27FC236}">
                    <a16:creationId xmlns:a16="http://schemas.microsoft.com/office/drawing/2014/main" id="{2DBD0252-5E0B-45E7-BA27-7C0DA81A10E4}"/>
                  </a:ext>
                </a:extLst>
              </p:cNvPr>
              <p:cNvSpPr/>
              <p:nvPr/>
            </p:nvSpPr>
            <p:spPr>
              <a:xfrm>
                <a:off x="2260067" y="2071383"/>
                <a:ext cx="6439583" cy="523220"/>
              </a:xfrm>
              <a:prstGeom prst="rect">
                <a:avLst/>
              </a:prstGeom>
            </p:spPr>
            <p:txBody>
              <a:bodyPr wrap="none">
                <a:spAutoFit/>
              </a:bodyPr>
              <a:lstStyle/>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Начальная модель </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константа</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r>
                      <m:rPr>
                        <m:sty m:val="p"/>
                      </m:rPr>
                      <a:rPr lang="el-GR" sz="2800" i="1">
                        <a:solidFill>
                          <a:schemeClr val="bg1"/>
                        </a:solidFill>
                        <a:latin typeface="Cambria Math" panose="02040503050406030204" pitchFamily="18" charset="0"/>
                        <a:ea typeface="Verdana" panose="020B0604030504040204" pitchFamily="34" charset="0"/>
                      </a:rPr>
                      <m:t>γ</m:t>
                    </m:r>
                  </m:oMath>
                </a14:m>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endParaRPr lang="ru-RU" sz="2800" dirty="0"/>
              </a:p>
            </p:txBody>
          </p:sp>
        </mc:Choice>
        <mc:Fallback xmlns="">
          <p:sp>
            <p:nvSpPr>
              <p:cNvPr id="2" name="Прямоугольник 1">
                <a:extLst>
                  <a:ext uri="{FF2B5EF4-FFF2-40B4-BE49-F238E27FC236}">
                    <a16:creationId xmlns:a16="http://schemas.microsoft.com/office/drawing/2014/main" id="{2DBD0252-5E0B-45E7-BA27-7C0DA81A10E4}"/>
                  </a:ext>
                </a:extLst>
              </p:cNvPr>
              <p:cNvSpPr>
                <a:spLocks noRot="1" noChangeAspect="1" noMove="1" noResize="1" noEditPoints="1" noAdjustHandles="1" noChangeArrowheads="1" noChangeShapeType="1" noTextEdit="1"/>
              </p:cNvSpPr>
              <p:nvPr/>
            </p:nvSpPr>
            <p:spPr>
              <a:xfrm>
                <a:off x="2260067" y="2071383"/>
                <a:ext cx="6439583" cy="523220"/>
              </a:xfrm>
              <a:prstGeom prst="rect">
                <a:avLst/>
              </a:prstGeom>
              <a:blipFill>
                <a:blip r:embed="rId7"/>
                <a:stretch>
                  <a:fillRect l="-1989" t="-16279" b="-2790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12AEBC6-612F-44FE-8AB8-34970AC25598}"/>
                  </a:ext>
                </a:extLst>
              </p:cNvPr>
              <p:cNvSpPr txBox="1"/>
              <p:nvPr/>
            </p:nvSpPr>
            <p:spPr>
              <a:xfrm>
                <a:off x="8922683" y="2213903"/>
                <a:ext cx="2228495" cy="865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800" i="1" smtClean="0">
                          <a:solidFill>
                            <a:schemeClr val="bg1"/>
                          </a:solidFill>
                          <a:latin typeface="Cambria Math" panose="02040503050406030204" pitchFamily="18" charset="0"/>
                          <a:ea typeface="Verdana" panose="020B0604030504040204" pitchFamily="34" charset="0"/>
                        </a:rPr>
                        <m:t>γ</m:t>
                      </m:r>
                      <m:r>
                        <a:rPr lang="ru-RU"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r>
                            <a:rPr lang="en-US" sz="2800" b="0" i="1" smtClean="0">
                              <a:solidFill>
                                <a:schemeClr val="bg1"/>
                              </a:solidFill>
                              <a:latin typeface="Cambria Math" panose="02040503050406030204" pitchFamily="18" charset="0"/>
                            </a:rPr>
                            <m:t>1</m:t>
                          </m:r>
                        </m:num>
                        <m:den>
                          <m:r>
                            <a:rPr lang="en-US" sz="2800" b="0" i="1" smtClean="0">
                              <a:solidFill>
                                <a:schemeClr val="bg1"/>
                              </a:solidFill>
                              <a:latin typeface="Cambria Math" panose="02040503050406030204" pitchFamily="18" charset="0"/>
                            </a:rPr>
                            <m:t>𝑛</m:t>
                          </m:r>
                        </m:den>
                      </m:f>
                      <m:nary>
                        <m:naryPr>
                          <m:chr m:val="∑"/>
                          <m:limLoc m:val="subSup"/>
                          <m:ctrlPr>
                            <a:rPr lang="en-US" sz="2800" i="1">
                              <a:solidFill>
                                <a:schemeClr val="bg1"/>
                              </a:solidFill>
                              <a:latin typeface="Cambria Math" panose="02040503050406030204" pitchFamily="18" charset="0"/>
                              <a:ea typeface="Verdana" panose="020B0604030504040204" pitchFamily="34" charset="0"/>
                            </a:rPr>
                          </m:ctrlPr>
                        </m:naryPr>
                        <m:sub>
                          <m:r>
                            <m:rPr>
                              <m:brk m:alnAt="25"/>
                            </m:rPr>
                            <a:rPr lang="en-US" sz="2800" i="1">
                              <a:solidFill>
                                <a:schemeClr val="bg1"/>
                              </a:solidFill>
                              <a:latin typeface="Cambria Math" panose="02040503050406030204" pitchFamily="18" charset="0"/>
                              <a:ea typeface="Verdana" panose="020B0604030504040204" pitchFamily="34" charset="0"/>
                            </a:rPr>
                            <m:t>𝑖</m:t>
                          </m:r>
                          <m:r>
                            <a:rPr lang="en-US" sz="2800" i="1">
                              <a:solidFill>
                                <a:schemeClr val="bg1"/>
                              </a:solidFill>
                              <a:latin typeface="Cambria Math" panose="02040503050406030204" pitchFamily="18" charset="0"/>
                              <a:ea typeface="Verdana" panose="020B0604030504040204" pitchFamily="34" charset="0"/>
                            </a:rPr>
                            <m:t>=1</m:t>
                          </m:r>
                        </m:sub>
                        <m:sup>
                          <m:r>
                            <a:rPr lang="en-US" sz="2800" b="0" i="1" smtClean="0">
                              <a:solidFill>
                                <a:schemeClr val="bg1"/>
                              </a:solidFill>
                              <a:latin typeface="Cambria Math" panose="02040503050406030204" pitchFamily="18" charset="0"/>
                              <a:ea typeface="Verdana" panose="020B0604030504040204" pitchFamily="34" charset="0"/>
                            </a:rPr>
                            <m:t>𝑛</m:t>
                          </m:r>
                        </m:sup>
                        <m:e>
                          <m:sSub>
                            <m:sSubPr>
                              <m:ctrlPr>
                                <a:rPr lang="en-US" sz="2800" i="1">
                                  <a:solidFill>
                                    <a:schemeClr val="bg1"/>
                                  </a:solidFill>
                                  <a:latin typeface="Cambria Math" panose="02040503050406030204" pitchFamily="18" charset="0"/>
                                  <a:ea typeface="Verdana" panose="020B0604030504040204" pitchFamily="34" charset="0"/>
                                </a:rPr>
                              </m:ctrlPr>
                            </m:sSubPr>
                            <m:e>
                              <m:r>
                                <a:rPr lang="en-US" sz="2800" i="1">
                                  <a:solidFill>
                                    <a:schemeClr val="bg1"/>
                                  </a:solidFill>
                                  <a:latin typeface="Cambria Math" panose="02040503050406030204" pitchFamily="18" charset="0"/>
                                  <a:ea typeface="Verdana" panose="020B0604030504040204" pitchFamily="34" charset="0"/>
                                </a:rPr>
                                <m:t>𝑦</m:t>
                              </m:r>
                            </m:e>
                            <m:sub>
                              <m:r>
                                <a:rPr lang="en-US" sz="2800" i="1">
                                  <a:solidFill>
                                    <a:schemeClr val="bg1"/>
                                  </a:solidFill>
                                  <a:latin typeface="Cambria Math" panose="02040503050406030204" pitchFamily="18" charset="0"/>
                                  <a:ea typeface="Verdana" panose="020B0604030504040204" pitchFamily="34" charset="0"/>
                                </a:rPr>
                                <m:t>𝑖</m:t>
                              </m:r>
                            </m:sub>
                          </m:sSub>
                        </m:e>
                      </m:nary>
                    </m:oMath>
                  </m:oMathPara>
                </a14:m>
                <a:endParaRPr lang="ru-RU" sz="2800" dirty="0">
                  <a:solidFill>
                    <a:schemeClr val="bg1"/>
                  </a:solidFill>
                </a:endParaRPr>
              </a:p>
            </p:txBody>
          </p:sp>
        </mc:Choice>
        <mc:Fallback xmlns="">
          <p:sp>
            <p:nvSpPr>
              <p:cNvPr id="20" name="TextBox 19">
                <a:extLst>
                  <a:ext uri="{FF2B5EF4-FFF2-40B4-BE49-F238E27FC236}">
                    <a16:creationId xmlns:a16="http://schemas.microsoft.com/office/drawing/2014/main" id="{112AEBC6-612F-44FE-8AB8-34970AC25598}"/>
                  </a:ext>
                </a:extLst>
              </p:cNvPr>
              <p:cNvSpPr txBox="1">
                <a:spLocks noRot="1" noChangeAspect="1" noMove="1" noResize="1" noEditPoints="1" noAdjustHandles="1" noChangeArrowheads="1" noChangeShapeType="1" noTextEdit="1"/>
              </p:cNvSpPr>
              <p:nvPr/>
            </p:nvSpPr>
            <p:spPr>
              <a:xfrm>
                <a:off x="8922683" y="2213903"/>
                <a:ext cx="2228495" cy="865045"/>
              </a:xfrm>
              <a:prstGeom prst="rect">
                <a:avLst/>
              </a:prstGeom>
              <a:blipFill>
                <a:blip r:embed="rId8"/>
                <a:stretch>
                  <a:fillRect/>
                </a:stretch>
              </a:blipFill>
            </p:spPr>
            <p:txBody>
              <a:bodyPr/>
              <a:lstStyle/>
              <a:p>
                <a:r>
                  <a:rPr lang="ru-RU">
                    <a:noFill/>
                  </a:rPr>
                  <a:t> </a:t>
                </a:r>
              </a:p>
            </p:txBody>
          </p:sp>
        </mc:Fallback>
      </mc:AlternateContent>
      <p:sp>
        <p:nvSpPr>
          <p:cNvPr id="21" name="Прямоугольник 20">
            <a:extLst>
              <a:ext uri="{FF2B5EF4-FFF2-40B4-BE49-F238E27FC236}">
                <a16:creationId xmlns:a16="http://schemas.microsoft.com/office/drawing/2014/main" id="{28BECFA7-C133-4673-A569-7B6BAA422699}"/>
              </a:ext>
            </a:extLst>
          </p:cNvPr>
          <p:cNvSpPr/>
          <p:nvPr/>
        </p:nvSpPr>
        <p:spPr>
          <a:xfrm>
            <a:off x="327532" y="3037617"/>
            <a:ext cx="1412566" cy="523220"/>
          </a:xfrm>
          <a:prstGeom prst="rect">
            <a:avLst/>
          </a:prstGeom>
        </p:spPr>
        <p:txBody>
          <a:bodyPr wrap="none">
            <a:spAutoFit/>
          </a:body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Шаг</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 2</a:t>
            </a:r>
            <a:endParaRPr lang="ru-RU" sz="2800" b="1" dirty="0"/>
          </a:p>
        </p:txBody>
      </p:sp>
      <p:sp>
        <p:nvSpPr>
          <p:cNvPr id="22" name="Прямоугольник 21">
            <a:extLst>
              <a:ext uri="{FF2B5EF4-FFF2-40B4-BE49-F238E27FC236}">
                <a16:creationId xmlns:a16="http://schemas.microsoft.com/office/drawing/2014/main" id="{B85F3A74-775F-4D96-9A79-2BFD1EB9932F}"/>
              </a:ext>
            </a:extLst>
          </p:cNvPr>
          <p:cNvSpPr/>
          <p:nvPr/>
        </p:nvSpPr>
        <p:spPr>
          <a:xfrm>
            <a:off x="2183113" y="3037617"/>
            <a:ext cx="2885726"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for m =1 to M:</a:t>
            </a:r>
            <a:endParaRPr lang="ru-RU" sz="2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FAB9D65-F7F1-443B-A595-81B2DF92D99A}"/>
                  </a:ext>
                </a:extLst>
              </p:cNvPr>
              <p:cNvSpPr txBox="1"/>
              <p:nvPr/>
            </p:nvSpPr>
            <p:spPr>
              <a:xfrm>
                <a:off x="1000504" y="3362708"/>
                <a:ext cx="7224542" cy="598497"/>
              </a:xfrm>
              <a:prstGeom prst="rect">
                <a:avLst/>
              </a:prstGeom>
              <a:noFill/>
            </p:spPr>
            <p:txBody>
              <a:bodyPr wrap="none" lIns="0" tIns="0" rIns="0" bIns="0" rtlCol="0">
                <a:spAutoFit/>
              </a:bodyPr>
              <a:lstStyle/>
              <a:p>
                <a:r>
                  <a:rPr lang="ru-RU" sz="2400" dirty="0">
                    <a:solidFill>
                      <a:schemeClr val="bg1"/>
                    </a:solidFill>
                    <a:latin typeface="Verdana" panose="020B0604030504040204" pitchFamily="34" charset="0"/>
                    <a:ea typeface="Verdana" panose="020B0604030504040204" pitchFamily="34" charset="0"/>
                  </a:rPr>
                  <a:t>Найти остатки (</a:t>
                </a:r>
                <a:r>
                  <a:rPr lang="en-US" sz="2400" dirty="0">
                    <a:solidFill>
                      <a:schemeClr val="bg1"/>
                    </a:solidFill>
                    <a:latin typeface="Verdana" panose="020B0604030504040204" pitchFamily="34" charset="0"/>
                    <a:ea typeface="Verdana" panose="020B0604030504040204" pitchFamily="34" charset="0"/>
                  </a:rPr>
                  <a:t>residuals</a:t>
                </a:r>
                <a:r>
                  <a:rPr lang="ru-RU" sz="2400" dirty="0">
                    <a:solidFill>
                      <a:schemeClr val="bg1"/>
                    </a:solidFill>
                    <a:latin typeface="Verdana" panose="020B0604030504040204" pitchFamily="34" charset="0"/>
                    <a:ea typeface="Verdana" panose="020B0604030504040204" pitchFamily="34" charset="0"/>
                  </a:rPr>
                  <a:t>) </a:t>
                </a:r>
                <a14:m>
                  <m:oMath xmlns:m="http://schemas.openxmlformats.org/officeDocument/2006/math">
                    <m:sSub>
                      <m:sSubPr>
                        <m:ctrlPr>
                          <a:rPr lang="en-US" sz="2400" b="0" i="1" smtClean="0">
                            <a:solidFill>
                              <a:schemeClr val="bg1"/>
                            </a:solidFill>
                            <a:latin typeface="Cambria Math" panose="02040503050406030204" pitchFamily="18" charset="0"/>
                          </a:rPr>
                        </m:ctrlPr>
                      </m:sSubPr>
                      <m:e>
                        <m:r>
                          <m:rPr>
                            <m:sty m:val="p"/>
                          </m:rPr>
                          <a:rPr lang="en-US" sz="2400" b="0" i="0" smtClean="0">
                            <a:solidFill>
                              <a:schemeClr val="bg1"/>
                            </a:solidFill>
                            <a:latin typeface="Cambria Math" panose="02040503050406030204" pitchFamily="18" charset="0"/>
                          </a:rPr>
                          <m:t>r</m:t>
                        </m:r>
                      </m:e>
                      <m:sub>
                        <m:r>
                          <m:rPr>
                            <m:sty m:val="p"/>
                          </m:rPr>
                          <a:rPr lang="en-US" sz="2400" b="0" i="0" smtClean="0">
                            <a:solidFill>
                              <a:schemeClr val="bg1"/>
                            </a:solidFill>
                            <a:latin typeface="Cambria Math" panose="02040503050406030204" pitchFamily="18" charset="0"/>
                          </a:rPr>
                          <m:t>im</m:t>
                        </m:r>
                      </m:sub>
                    </m:sSub>
                    <m:r>
                      <a:rPr lang="ru-RU"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𝐿</m:t>
                        </m:r>
                        <m:d>
                          <m:dPr>
                            <m:ctrlPr>
                              <a:rPr lang="en-US" sz="2400" b="0" i="1" smtClean="0">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sSub>
                              <m:sSubPr>
                                <m:ctrlPr>
                                  <a:rPr lang="en-US" sz="2400" i="1" smtClean="0">
                                    <a:solidFill>
                                      <a:schemeClr val="bg1"/>
                                    </a:solidFill>
                                    <a:latin typeface="Cambria Math" panose="02040503050406030204" pitchFamily="18" charset="0"/>
                                  </a:rPr>
                                </m:ctrlPr>
                              </m:sSubPr>
                              <m:e>
                                <m:acc>
                                  <m:accPr>
                                    <m:chr m:val="̂"/>
                                    <m:ctrlPr>
                                      <a:rPr lang="en-US" sz="2400" i="1">
                                        <a:solidFill>
                                          <a:schemeClr val="bg1"/>
                                        </a:solidFill>
                                        <a:latin typeface="Cambria Math" panose="02040503050406030204" pitchFamily="18" charset="0"/>
                                      </a:rPr>
                                    </m:ctrlPr>
                                  </m:accPr>
                                  <m:e>
                                    <m:r>
                                      <a:rPr lang="en-US" sz="2400" b="0" i="1">
                                        <a:solidFill>
                                          <a:schemeClr val="bg1"/>
                                        </a:solidFill>
                                        <a:latin typeface="Cambria Math" panose="02040503050406030204" pitchFamily="18" charset="0"/>
                                      </a:rPr>
                                      <m:t>𝑦</m:t>
                                    </m:r>
                                  </m:e>
                                </m:acc>
                              </m:e>
                              <m:sub>
                                <m:r>
                                  <a:rPr lang="en-US" sz="2400" b="0" i="1" smtClean="0">
                                    <a:solidFill>
                                      <a:schemeClr val="bg1"/>
                                    </a:solidFill>
                                    <a:latin typeface="Cambria Math" panose="02040503050406030204" pitchFamily="18" charset="0"/>
                                  </a:rPr>
                                  <m:t>𝑖</m:t>
                                </m:r>
                              </m:sub>
                            </m:sSub>
                          </m:e>
                        </m:d>
                      </m:num>
                      <m:den>
                        <m:r>
                          <a:rPr lang="en-US" sz="2400" b="0" i="1" smtClean="0">
                            <a:solidFill>
                              <a:schemeClr val="bg1"/>
                            </a:solidFill>
                            <a:latin typeface="Cambria Math" panose="02040503050406030204" pitchFamily="18" charset="0"/>
                          </a:rPr>
                          <m:t>𝜕</m:t>
                        </m:r>
                        <m:sSub>
                          <m:sSubPr>
                            <m:ctrlPr>
                              <a:rPr lang="en-US" sz="2400" i="1" smtClean="0">
                                <a:solidFill>
                                  <a:schemeClr val="bg1"/>
                                </a:solidFill>
                                <a:latin typeface="Cambria Math" panose="02040503050406030204" pitchFamily="18" charset="0"/>
                              </a:rPr>
                            </m:ctrlPr>
                          </m:sSubPr>
                          <m:e>
                            <m:acc>
                              <m:accPr>
                                <m:chr m:val="̂"/>
                                <m:ctrlPr>
                                  <a:rPr lang="en-US" sz="2400" i="1">
                                    <a:solidFill>
                                      <a:schemeClr val="bg1"/>
                                    </a:solidFill>
                                    <a:latin typeface="Cambria Math" panose="02040503050406030204" pitchFamily="18" charset="0"/>
                                  </a:rPr>
                                </m:ctrlPr>
                              </m:accPr>
                              <m:e>
                                <m:r>
                                  <a:rPr lang="en-US" sz="2400" b="0" i="1">
                                    <a:solidFill>
                                      <a:schemeClr val="bg1"/>
                                    </a:solidFill>
                                    <a:latin typeface="Cambria Math" panose="02040503050406030204" pitchFamily="18" charset="0"/>
                                  </a:rPr>
                                  <m:t>𝑦</m:t>
                                </m:r>
                              </m:e>
                            </m:acc>
                          </m:e>
                          <m:sub>
                            <m:r>
                              <a:rPr lang="en-US" sz="2400" b="0" i="1" smtClean="0">
                                <a:solidFill>
                                  <a:schemeClr val="bg1"/>
                                </a:solidFill>
                                <a:latin typeface="Cambria Math" panose="02040503050406030204" pitchFamily="18" charset="0"/>
                              </a:rPr>
                              <m:t>𝑖</m:t>
                            </m:r>
                          </m:sub>
                        </m:sSub>
                      </m:den>
                    </m:f>
                    <m:sSub>
                      <m:sSubPr>
                        <m:ctrlPr>
                          <a:rPr lang="en-US" sz="2400" b="0" i="1" smtClean="0">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m:t>
                        </m:r>
                      </m:e>
                      <m:sub>
                        <m:acc>
                          <m:accPr>
                            <m:chr m:val="̂"/>
                            <m:ctrlPr>
                              <a:rPr lang="en-US" sz="2400" b="1" i="1">
                                <a:solidFill>
                                  <a:schemeClr val="bg1"/>
                                </a:solidFill>
                                <a:latin typeface="Cambria Math" panose="02040503050406030204" pitchFamily="18" charset="0"/>
                              </a:rPr>
                            </m:ctrlPr>
                          </m:accPr>
                          <m:e>
                            <m:r>
                              <a:rPr lang="en-US" sz="2400" b="1" i="1">
                                <a:solidFill>
                                  <a:schemeClr val="bg1"/>
                                </a:solidFill>
                                <a:latin typeface="Cambria Math" panose="02040503050406030204" pitchFamily="18" charset="0"/>
                              </a:rPr>
                              <m:t>𝒚</m:t>
                            </m:r>
                          </m:e>
                        </m:acc>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𝐹</m:t>
                            </m:r>
                          </m:e>
                          <m:sub>
                            <m:r>
                              <a:rPr lang="en-US" sz="2400" b="0" i="1" smtClean="0">
                                <a:solidFill>
                                  <a:schemeClr val="bg1"/>
                                </a:solidFill>
                                <a:latin typeface="Cambria Math" panose="02040503050406030204" pitchFamily="18" charset="0"/>
                              </a:rPr>
                              <m:t>𝑚</m:t>
                            </m:r>
                            <m:r>
                              <a:rPr lang="en-US" sz="2400" b="0" i="1" smtClean="0">
                                <a:solidFill>
                                  <a:schemeClr val="bg1"/>
                                </a:solidFill>
                                <a:latin typeface="Cambria Math" panose="02040503050406030204" pitchFamily="18" charset="0"/>
                              </a:rPr>
                              <m:t>−1</m:t>
                            </m:r>
                          </m:sub>
                        </m:sSub>
                      </m:sub>
                    </m:sSub>
                  </m:oMath>
                </a14:m>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24" name="TextBox 23">
                <a:extLst>
                  <a:ext uri="{FF2B5EF4-FFF2-40B4-BE49-F238E27FC236}">
                    <a16:creationId xmlns:a16="http://schemas.microsoft.com/office/drawing/2014/main" id="{AFAB9D65-F7F1-443B-A595-81B2DF92D99A}"/>
                  </a:ext>
                </a:extLst>
              </p:cNvPr>
              <p:cNvSpPr txBox="1">
                <a:spLocks noRot="1" noChangeAspect="1" noMove="1" noResize="1" noEditPoints="1" noAdjustHandles="1" noChangeArrowheads="1" noChangeShapeType="1" noTextEdit="1"/>
              </p:cNvSpPr>
              <p:nvPr/>
            </p:nvSpPr>
            <p:spPr>
              <a:xfrm>
                <a:off x="1000504" y="3362708"/>
                <a:ext cx="7224542" cy="598497"/>
              </a:xfrm>
              <a:prstGeom prst="rect">
                <a:avLst/>
              </a:prstGeom>
              <a:blipFill>
                <a:blip r:embed="rId9"/>
                <a:stretch>
                  <a:fillRect l="-2532" t="-2041" b="-6122"/>
                </a:stretch>
              </a:blipFill>
            </p:spPr>
            <p:txBody>
              <a:bodyPr/>
              <a:lstStyle/>
              <a:p>
                <a:r>
                  <a:rPr lang="ru-RU">
                    <a:noFill/>
                  </a:rPr>
                  <a:t> </a:t>
                </a:r>
              </a:p>
            </p:txBody>
          </p:sp>
        </mc:Fallback>
      </mc:AlternateContent>
      <p:cxnSp>
        <p:nvCxnSpPr>
          <p:cNvPr id="7" name="Прямая со стрелкой 6">
            <a:extLst>
              <a:ext uri="{FF2B5EF4-FFF2-40B4-BE49-F238E27FC236}">
                <a16:creationId xmlns:a16="http://schemas.microsoft.com/office/drawing/2014/main" id="{052BDCBD-3514-438A-9CC6-6B96F01B55C8}"/>
              </a:ext>
            </a:extLst>
          </p:cNvPr>
          <p:cNvCxnSpPr>
            <a:cxnSpLocks/>
          </p:cNvCxnSpPr>
          <p:nvPr/>
        </p:nvCxnSpPr>
        <p:spPr>
          <a:xfrm>
            <a:off x="9604883" y="3847136"/>
            <a:ext cx="0" cy="392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a:extLst>
              <a:ext uri="{FF2B5EF4-FFF2-40B4-BE49-F238E27FC236}">
                <a16:creationId xmlns:a16="http://schemas.microsoft.com/office/drawing/2014/main" id="{A4C6C4EF-EE5F-4C70-A6A6-30CD3F9F9A87}"/>
              </a:ext>
            </a:extLst>
          </p:cNvPr>
          <p:cNvCxnSpPr>
            <a:cxnSpLocks/>
          </p:cNvCxnSpPr>
          <p:nvPr/>
        </p:nvCxnSpPr>
        <p:spPr>
          <a:xfrm>
            <a:off x="9757283" y="3847136"/>
            <a:ext cx="0" cy="648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Прямая со стрелкой 29">
            <a:extLst>
              <a:ext uri="{FF2B5EF4-FFF2-40B4-BE49-F238E27FC236}">
                <a16:creationId xmlns:a16="http://schemas.microsoft.com/office/drawing/2014/main" id="{D6C59A2E-534C-42E6-B052-3966E3C2F77A}"/>
              </a:ext>
            </a:extLst>
          </p:cNvPr>
          <p:cNvCxnSpPr>
            <a:cxnSpLocks/>
          </p:cNvCxnSpPr>
          <p:nvPr/>
        </p:nvCxnSpPr>
        <p:spPr>
          <a:xfrm>
            <a:off x="10036931" y="3847136"/>
            <a:ext cx="0" cy="7913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Прямая со стрелкой 33">
            <a:extLst>
              <a:ext uri="{FF2B5EF4-FFF2-40B4-BE49-F238E27FC236}">
                <a16:creationId xmlns:a16="http://schemas.microsoft.com/office/drawing/2014/main" id="{FF607341-99C7-4609-83AE-2CCDBD4B6A80}"/>
              </a:ext>
            </a:extLst>
          </p:cNvPr>
          <p:cNvCxnSpPr>
            <a:cxnSpLocks/>
          </p:cNvCxnSpPr>
          <p:nvPr/>
        </p:nvCxnSpPr>
        <p:spPr>
          <a:xfrm>
            <a:off x="10370273" y="3879257"/>
            <a:ext cx="0" cy="6159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Прямая со стрелкой 35">
            <a:extLst>
              <a:ext uri="{FF2B5EF4-FFF2-40B4-BE49-F238E27FC236}">
                <a16:creationId xmlns:a16="http://schemas.microsoft.com/office/drawing/2014/main" id="{1CBDE9A5-38FD-40B9-933D-C7EF53708E9C}"/>
              </a:ext>
            </a:extLst>
          </p:cNvPr>
          <p:cNvCxnSpPr>
            <a:cxnSpLocks/>
          </p:cNvCxnSpPr>
          <p:nvPr/>
        </p:nvCxnSpPr>
        <p:spPr>
          <a:xfrm>
            <a:off x="10612995" y="3847136"/>
            <a:ext cx="0" cy="392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Прямая со стрелкой 39">
            <a:extLst>
              <a:ext uri="{FF2B5EF4-FFF2-40B4-BE49-F238E27FC236}">
                <a16:creationId xmlns:a16="http://schemas.microsoft.com/office/drawing/2014/main" id="{EFC771D4-F3A5-4FA9-B5B0-F3B65477B9E9}"/>
              </a:ext>
            </a:extLst>
          </p:cNvPr>
          <p:cNvCxnSpPr>
            <a:cxnSpLocks/>
          </p:cNvCxnSpPr>
          <p:nvPr/>
        </p:nvCxnSpPr>
        <p:spPr>
          <a:xfrm flipV="1">
            <a:off x="11897259" y="3543312"/>
            <a:ext cx="0" cy="3359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Прямая со стрелкой 40">
            <a:extLst>
              <a:ext uri="{FF2B5EF4-FFF2-40B4-BE49-F238E27FC236}">
                <a16:creationId xmlns:a16="http://schemas.microsoft.com/office/drawing/2014/main" id="{97172402-A65F-4688-80E0-103824DBAA4F}"/>
              </a:ext>
            </a:extLst>
          </p:cNvPr>
          <p:cNvCxnSpPr>
            <a:cxnSpLocks/>
          </p:cNvCxnSpPr>
          <p:nvPr/>
        </p:nvCxnSpPr>
        <p:spPr>
          <a:xfrm flipV="1">
            <a:off x="11694284" y="3343080"/>
            <a:ext cx="0" cy="5588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Прямая со стрелкой 41">
            <a:extLst>
              <a:ext uri="{FF2B5EF4-FFF2-40B4-BE49-F238E27FC236}">
                <a16:creationId xmlns:a16="http://schemas.microsoft.com/office/drawing/2014/main" id="{4925E220-786B-4222-9D15-EB2AA152553D}"/>
              </a:ext>
            </a:extLst>
          </p:cNvPr>
          <p:cNvCxnSpPr>
            <a:cxnSpLocks/>
          </p:cNvCxnSpPr>
          <p:nvPr/>
        </p:nvCxnSpPr>
        <p:spPr>
          <a:xfrm flipV="1">
            <a:off x="11457644" y="3073499"/>
            <a:ext cx="0" cy="8057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Прямая со стрелкой 42">
            <a:extLst>
              <a:ext uri="{FF2B5EF4-FFF2-40B4-BE49-F238E27FC236}">
                <a16:creationId xmlns:a16="http://schemas.microsoft.com/office/drawing/2014/main" id="{01E2B71A-CF2E-4A54-A4C4-1B063576BF69}"/>
              </a:ext>
            </a:extLst>
          </p:cNvPr>
          <p:cNvCxnSpPr>
            <a:cxnSpLocks/>
          </p:cNvCxnSpPr>
          <p:nvPr/>
        </p:nvCxnSpPr>
        <p:spPr>
          <a:xfrm flipV="1">
            <a:off x="11261067" y="3343080"/>
            <a:ext cx="0" cy="5040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a:extLst>
              <a:ext uri="{FF2B5EF4-FFF2-40B4-BE49-F238E27FC236}">
                <a16:creationId xmlns:a16="http://schemas.microsoft.com/office/drawing/2014/main" id="{D2BDCDBA-2C46-44EB-AA97-87D30B7B5CD6}"/>
              </a:ext>
            </a:extLst>
          </p:cNvPr>
          <p:cNvCxnSpPr>
            <a:cxnSpLocks/>
          </p:cNvCxnSpPr>
          <p:nvPr/>
        </p:nvCxnSpPr>
        <p:spPr>
          <a:xfrm flipV="1">
            <a:off x="11045043" y="3577555"/>
            <a:ext cx="0" cy="3017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Прямая соединительная линия 52">
            <a:extLst>
              <a:ext uri="{FF2B5EF4-FFF2-40B4-BE49-F238E27FC236}">
                <a16:creationId xmlns:a16="http://schemas.microsoft.com/office/drawing/2014/main" id="{1AB56115-2D06-40EB-A2CA-FFDA31298C18}"/>
              </a:ext>
            </a:extLst>
          </p:cNvPr>
          <p:cNvCxnSpPr>
            <a:cxnSpLocks/>
          </p:cNvCxnSpPr>
          <p:nvPr/>
        </p:nvCxnSpPr>
        <p:spPr>
          <a:xfrm>
            <a:off x="9307149" y="3879257"/>
            <a:ext cx="2937350"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8BBFC9-FA58-4656-B469-86C748585EC2}"/>
                  </a:ext>
                </a:extLst>
              </p:cNvPr>
              <p:cNvSpPr txBox="1"/>
              <p:nvPr/>
            </p:nvSpPr>
            <p:spPr>
              <a:xfrm>
                <a:off x="996288" y="3959325"/>
                <a:ext cx="7406708" cy="772904"/>
              </a:xfrm>
              <a:prstGeom prst="rect">
                <a:avLst/>
              </a:prstGeom>
              <a:noFill/>
            </p:spPr>
            <p:txBody>
              <a:bodyPr wrap="none" lIns="0" tIns="0" rIns="0" bIns="0" rtlCol="0">
                <a:spAutoFit/>
              </a:bodyPr>
              <a:lstStyle/>
              <a:p>
                <a:r>
                  <a:rPr lang="ru-RU" sz="2400" dirty="0">
                    <a:solidFill>
                      <a:schemeClr val="bg1"/>
                    </a:solidFill>
                    <a:latin typeface="Verdana" panose="020B0604030504040204" pitchFamily="34" charset="0"/>
                    <a:ea typeface="Verdana" panose="020B0604030504040204" pitchFamily="34" charset="0"/>
                  </a:rPr>
                  <a:t>Создайте терминальные регионы</a:t>
                </a:r>
                <a:r>
                  <a:rPr lang="en-US" sz="2400" dirty="0">
                    <a:solidFill>
                      <a:schemeClr val="bg1"/>
                    </a:solidFill>
                    <a:latin typeface="Verdana" panose="020B0604030504040204" pitchFamily="34" charset="0"/>
                    <a:ea typeface="Verdana" panose="020B0604030504040204" pitchFamily="34" charset="0"/>
                  </a:rPr>
                  <a:t> </a:t>
                </a:r>
                <a14:m>
                  <m:oMath xmlns:m="http://schemas.openxmlformats.org/officeDocument/2006/math">
                    <m:sSub>
                      <m:sSubPr>
                        <m:ctrlPr>
                          <a:rPr lang="en-US" sz="2400" i="1">
                            <a:solidFill>
                              <a:schemeClr val="bg1"/>
                            </a:solidFill>
                            <a:latin typeface="Cambria Math" panose="02040503050406030204" pitchFamily="18" charset="0"/>
                          </a:rPr>
                        </m:ctrlPr>
                      </m:sSubPr>
                      <m:e>
                        <m:r>
                          <m:rPr>
                            <m:sty m:val="p"/>
                          </m:rPr>
                          <a:rPr lang="en-US" sz="2400" b="0" i="0" smtClean="0">
                            <a:solidFill>
                              <a:schemeClr val="bg1"/>
                            </a:solidFill>
                            <a:latin typeface="Cambria Math" panose="02040503050406030204" pitchFamily="18" charset="0"/>
                          </a:rPr>
                          <m:t>R</m:t>
                        </m:r>
                      </m:e>
                      <m:sub>
                        <m:r>
                          <m:rPr>
                            <m:sty m:val="p"/>
                          </m:rPr>
                          <a:rPr lang="en-US" sz="2400" b="0" i="0" smtClean="0">
                            <a:solidFill>
                              <a:schemeClr val="bg1"/>
                            </a:solidFill>
                            <a:latin typeface="Cambria Math" panose="02040503050406030204" pitchFamily="18" charset="0"/>
                          </a:rPr>
                          <m:t>j</m:t>
                        </m:r>
                        <m:r>
                          <m:rPr>
                            <m:sty m:val="p"/>
                          </m:rPr>
                          <a:rPr lang="en-US" sz="2400">
                            <a:solidFill>
                              <a:schemeClr val="bg1"/>
                            </a:solidFill>
                            <a:latin typeface="Cambria Math" panose="02040503050406030204" pitchFamily="18" charset="0"/>
                          </a:rPr>
                          <m:t>m</m:t>
                        </m:r>
                      </m:sub>
                    </m:sSub>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=1…</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𝐽</m:t>
                        </m:r>
                      </m:e>
                      <m:sub>
                        <m:r>
                          <a:rPr lang="en-US" sz="2400" b="0" i="1" smtClean="0">
                            <a:solidFill>
                              <a:schemeClr val="bg1"/>
                            </a:solidFill>
                            <a:latin typeface="Cambria Math" panose="02040503050406030204" pitchFamily="18" charset="0"/>
                          </a:rPr>
                          <m:t>𝑚</m:t>
                        </m:r>
                      </m:sub>
                    </m:sSub>
                  </m:oMath>
                </a14:m>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2400" dirty="0">
                    <a:solidFill>
                      <a:schemeClr val="bg1"/>
                    </a:solidFill>
                    <a:latin typeface="Verdana" panose="020B0604030504040204" pitchFamily="34" charset="0"/>
                    <a:ea typeface="Verdana" panose="020B0604030504040204" pitchFamily="34" charset="0"/>
                  </a:rPr>
                  <a:t>Постройте небольшое дерево на </a:t>
                </a:r>
                <a14:m>
                  <m:oMath xmlns:m="http://schemas.openxmlformats.org/officeDocument/2006/math">
                    <m:sSub>
                      <m:sSubPr>
                        <m:ctrlPr>
                          <a:rPr lang="en-US" sz="2400" i="1">
                            <a:solidFill>
                              <a:schemeClr val="bg1"/>
                            </a:solidFill>
                            <a:latin typeface="Cambria Math" panose="02040503050406030204" pitchFamily="18" charset="0"/>
                          </a:rPr>
                        </m:ctrlPr>
                      </m:sSubPr>
                      <m:e>
                        <m:r>
                          <m:rPr>
                            <m:sty m:val="p"/>
                          </m:rPr>
                          <a:rPr lang="en-US" sz="2400">
                            <a:solidFill>
                              <a:schemeClr val="bg1"/>
                            </a:solidFill>
                            <a:latin typeface="Cambria Math" panose="02040503050406030204" pitchFamily="18" charset="0"/>
                          </a:rPr>
                          <m:t>r</m:t>
                        </m:r>
                      </m:e>
                      <m:sub>
                        <m:r>
                          <m:rPr>
                            <m:sty m:val="p"/>
                          </m:rPr>
                          <a:rPr lang="en-US" sz="2400">
                            <a:solidFill>
                              <a:schemeClr val="bg1"/>
                            </a:solidFill>
                            <a:latin typeface="Cambria Math" panose="02040503050406030204" pitchFamily="18" charset="0"/>
                          </a:rPr>
                          <m:t>im</m:t>
                        </m:r>
                      </m:sub>
                    </m:sSub>
                  </m:oMath>
                </a14:m>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57" name="TextBox 56">
                <a:extLst>
                  <a:ext uri="{FF2B5EF4-FFF2-40B4-BE49-F238E27FC236}">
                    <a16:creationId xmlns:a16="http://schemas.microsoft.com/office/drawing/2014/main" id="{228BBFC9-FA58-4656-B469-86C748585EC2}"/>
                  </a:ext>
                </a:extLst>
              </p:cNvPr>
              <p:cNvSpPr txBox="1">
                <a:spLocks noRot="1" noChangeAspect="1" noMove="1" noResize="1" noEditPoints="1" noAdjustHandles="1" noChangeArrowheads="1" noChangeShapeType="1" noTextEdit="1"/>
              </p:cNvSpPr>
              <p:nvPr/>
            </p:nvSpPr>
            <p:spPr>
              <a:xfrm>
                <a:off x="996288" y="3959325"/>
                <a:ext cx="7406708" cy="772904"/>
              </a:xfrm>
              <a:prstGeom prst="rect">
                <a:avLst/>
              </a:prstGeom>
              <a:blipFill>
                <a:blip r:embed="rId10"/>
                <a:stretch>
                  <a:fillRect l="-2469" t="-13386" b="-22835"/>
                </a:stretch>
              </a:blipFill>
            </p:spPr>
            <p:txBody>
              <a:bodyPr/>
              <a:lstStyle/>
              <a:p>
                <a:r>
                  <a:rPr lang="ru-RU">
                    <a:noFill/>
                  </a:rPr>
                  <a:t> </a:t>
                </a:r>
              </a:p>
            </p:txBody>
          </p:sp>
        </mc:Fallback>
      </mc:AlternateContent>
      <p:cxnSp>
        <p:nvCxnSpPr>
          <p:cNvPr id="58" name="Прямая соединительная линия 57">
            <a:extLst>
              <a:ext uri="{FF2B5EF4-FFF2-40B4-BE49-F238E27FC236}">
                <a16:creationId xmlns:a16="http://schemas.microsoft.com/office/drawing/2014/main" id="{7739A7AD-1EAF-4194-ABFC-9D6770C1B65D}"/>
              </a:ext>
            </a:extLst>
          </p:cNvPr>
          <p:cNvCxnSpPr>
            <a:cxnSpLocks/>
          </p:cNvCxnSpPr>
          <p:nvPr/>
        </p:nvCxnSpPr>
        <p:spPr>
          <a:xfrm>
            <a:off x="9307149" y="4351192"/>
            <a:ext cx="1564962" cy="0"/>
          </a:xfrm>
          <a:prstGeom prst="line">
            <a:avLst/>
          </a:prstGeom>
          <a:ln w="76200">
            <a:solidFill>
              <a:schemeClr val="accent6">
                <a:lumMod val="75000"/>
              </a:schemeClr>
            </a:solidFill>
          </a:ln>
        </p:spPr>
        <p:style>
          <a:lnRef idx="3">
            <a:schemeClr val="accent2"/>
          </a:lnRef>
          <a:fillRef idx="0">
            <a:schemeClr val="accent2"/>
          </a:fillRef>
          <a:effectRef idx="2">
            <a:schemeClr val="accent2"/>
          </a:effectRef>
          <a:fontRef idx="minor">
            <a:schemeClr val="tx1"/>
          </a:fontRef>
        </p:style>
      </p:cxnSp>
      <p:cxnSp>
        <p:nvCxnSpPr>
          <p:cNvPr id="59" name="Прямая соединительная линия 58">
            <a:extLst>
              <a:ext uri="{FF2B5EF4-FFF2-40B4-BE49-F238E27FC236}">
                <a16:creationId xmlns:a16="http://schemas.microsoft.com/office/drawing/2014/main" id="{49126765-352C-48D4-87D5-BA11251B6ED9}"/>
              </a:ext>
            </a:extLst>
          </p:cNvPr>
          <p:cNvCxnSpPr>
            <a:cxnSpLocks/>
          </p:cNvCxnSpPr>
          <p:nvPr/>
        </p:nvCxnSpPr>
        <p:spPr>
          <a:xfrm>
            <a:off x="10757011" y="3392422"/>
            <a:ext cx="1481230" cy="0"/>
          </a:xfrm>
          <a:prstGeom prst="line">
            <a:avLst/>
          </a:prstGeom>
          <a:ln w="76200">
            <a:solidFill>
              <a:schemeClr val="accent6">
                <a:lumMod val="75000"/>
              </a:schemeClr>
            </a:solidFill>
          </a:ln>
        </p:spPr>
        <p:style>
          <a:lnRef idx="3">
            <a:schemeClr val="accent2"/>
          </a:lnRef>
          <a:fillRef idx="0">
            <a:schemeClr val="accent2"/>
          </a:fillRef>
          <a:effectRef idx="2">
            <a:schemeClr val="accent2"/>
          </a:effectRef>
          <a:fontRef idx="minor">
            <a:schemeClr val="tx1"/>
          </a:fontRef>
        </p:style>
      </p:cxnSp>
      <p:sp>
        <p:nvSpPr>
          <p:cNvPr id="62" name="Левая фигурная скобка 61">
            <a:extLst>
              <a:ext uri="{FF2B5EF4-FFF2-40B4-BE49-F238E27FC236}">
                <a16:creationId xmlns:a16="http://schemas.microsoft.com/office/drawing/2014/main" id="{E11CA2E0-DD6D-4872-B4EE-3CB3CA31F97D}"/>
              </a:ext>
            </a:extLst>
          </p:cNvPr>
          <p:cNvSpPr/>
          <p:nvPr/>
        </p:nvSpPr>
        <p:spPr>
          <a:xfrm rot="5400000">
            <a:off x="9866883" y="2958919"/>
            <a:ext cx="523219" cy="1519596"/>
          </a:xfrm>
          <a:prstGeom prst="leftBrace">
            <a:avLst>
              <a:gd name="adj1" fmla="val 65233"/>
              <a:gd name="adj2"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65" name="Левая фигурная скобка 64">
            <a:extLst>
              <a:ext uri="{FF2B5EF4-FFF2-40B4-BE49-F238E27FC236}">
                <a16:creationId xmlns:a16="http://schemas.microsoft.com/office/drawing/2014/main" id="{946D91C1-A601-4C58-8716-AD54C119C510}"/>
              </a:ext>
            </a:extLst>
          </p:cNvPr>
          <p:cNvSpPr/>
          <p:nvPr/>
        </p:nvSpPr>
        <p:spPr>
          <a:xfrm rot="16200000">
            <a:off x="11262199" y="3365558"/>
            <a:ext cx="523219" cy="1519596"/>
          </a:xfrm>
          <a:prstGeom prst="leftBrace">
            <a:avLst>
              <a:gd name="adj1" fmla="val 65233"/>
              <a:gd name="adj2"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09469EA-2CB0-4ACD-80A2-DF35542415CD}"/>
                  </a:ext>
                </a:extLst>
              </p:cNvPr>
              <p:cNvSpPr txBox="1"/>
              <p:nvPr/>
            </p:nvSpPr>
            <p:spPr>
              <a:xfrm>
                <a:off x="976195" y="4819621"/>
                <a:ext cx="10144187" cy="523285"/>
              </a:xfrm>
              <a:prstGeom prst="rect">
                <a:avLst/>
              </a:prstGeom>
              <a:noFill/>
            </p:spPr>
            <p:txBody>
              <a:bodyPr wrap="none" lIns="0" tIns="0" rIns="0" bIns="0" rtlCol="0">
                <a:spAutoFit/>
              </a:bodyPr>
              <a:lstStyle/>
              <a:p>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for </a:t>
                </a:r>
                <a14:m>
                  <m:oMath xmlns:m="http://schemas.openxmlformats.org/officeDocument/2006/math">
                    <m:r>
                      <a:rPr lang="en-US" sz="2800" i="1">
                        <a:solidFill>
                          <a:schemeClr val="bg1"/>
                        </a:solidFill>
                        <a:latin typeface="Cambria Math" panose="02040503050406030204" pitchFamily="18" charset="0"/>
                      </a:rPr>
                      <m:t>𝑗</m:t>
                    </m:r>
                    <m:r>
                      <a:rPr lang="en-US" sz="2800" i="1">
                        <a:solidFill>
                          <a:schemeClr val="bg1"/>
                        </a:solidFill>
                        <a:latin typeface="Cambria Math" panose="02040503050406030204" pitchFamily="18" charset="0"/>
                      </a:rPr>
                      <m:t>=1…</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𝐽</m:t>
                        </m:r>
                      </m:e>
                      <m:sub>
                        <m:r>
                          <a:rPr lang="en-US" sz="2800" i="1">
                            <a:solidFill>
                              <a:schemeClr val="bg1"/>
                            </a:solidFill>
                            <a:latin typeface="Cambria Math" panose="02040503050406030204" pitchFamily="18" charset="0"/>
                          </a:rPr>
                          <m:t>𝑚</m:t>
                        </m:r>
                      </m:sub>
                    </m:sSub>
                  </m:oMath>
                </a14:m>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800" dirty="0">
                    <a:solidFill>
                      <a:schemeClr val="bg1"/>
                    </a:solidFill>
                  </a:rPr>
                  <a:t>найти</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sSub>
                      <m:sSubPr>
                        <m:ctrlPr>
                          <a:rPr lang="en-US" sz="2800" i="1">
                            <a:solidFill>
                              <a:schemeClr val="bg1"/>
                            </a:solidFill>
                            <a:latin typeface="Cambria Math" panose="02040503050406030204" pitchFamily="18" charset="0"/>
                          </a:rPr>
                        </m:ctrlPr>
                      </m:sSubPr>
                      <m:e>
                        <m:sSub>
                          <m:sSubPr>
                            <m:ctrlPr>
                              <a:rPr lang="en-US" sz="2800" b="0" i="1" smtClean="0">
                                <a:solidFill>
                                  <a:schemeClr val="bg1"/>
                                </a:solidFill>
                                <a:latin typeface="Cambria Math" panose="02040503050406030204" pitchFamily="18" charset="0"/>
                                <a:ea typeface="Verdana" panose="020B0604030504040204" pitchFamily="34" charset="0"/>
                              </a:rPr>
                            </m:ctrlPr>
                          </m:sSubPr>
                          <m:e>
                            <m:r>
                              <m:rPr>
                                <m:sty m:val="p"/>
                              </m:rPr>
                              <a:rPr lang="el-GR" sz="2800" i="1">
                                <a:solidFill>
                                  <a:schemeClr val="bg1"/>
                                </a:solidFill>
                                <a:latin typeface="Cambria Math" panose="02040503050406030204" pitchFamily="18" charset="0"/>
                                <a:ea typeface="Verdana" panose="020B0604030504040204" pitchFamily="34" charset="0"/>
                              </a:rPr>
                              <m:t>γ</m:t>
                            </m:r>
                          </m:e>
                          <m:sub>
                            <m:r>
                              <a:rPr lang="en-US" sz="2800" b="0" i="1" smtClean="0">
                                <a:solidFill>
                                  <a:schemeClr val="bg1"/>
                                </a:solidFill>
                                <a:latin typeface="Cambria Math" panose="02040503050406030204" pitchFamily="18" charset="0"/>
                                <a:ea typeface="Verdana" panose="020B0604030504040204" pitchFamily="34" charset="0"/>
                              </a:rPr>
                              <m:t>𝑗𝑚</m:t>
                            </m:r>
                          </m:sub>
                        </m:sSub>
                        <m:r>
                          <a:rPr lang="en-US" sz="2800" b="0" i="1" smtClean="0">
                            <a:solidFill>
                              <a:schemeClr val="bg1"/>
                            </a:solidFill>
                            <a:latin typeface="Cambria Math" panose="02040503050406030204" pitchFamily="18" charset="0"/>
                            <a:ea typeface="Verdana" panose="020B0604030504040204" pitchFamily="34" charset="0"/>
                          </a:rPr>
                          <m:t>=</m:t>
                        </m:r>
                        <m:r>
                          <a:rPr lang="en-US" sz="2800" i="1">
                            <a:solidFill>
                              <a:schemeClr val="bg1"/>
                            </a:solidFill>
                            <a:latin typeface="Cambria Math" panose="02040503050406030204" pitchFamily="18" charset="0"/>
                          </a:rPr>
                          <m:t>𝑎𝑟𝑔𝑚𝑖𝑛</m:t>
                        </m:r>
                      </m:e>
                      <m:sub>
                        <m:r>
                          <m:rPr>
                            <m:sty m:val="p"/>
                          </m:rPr>
                          <a:rPr lang="el-GR" sz="2800" i="1" smtClean="0">
                            <a:solidFill>
                              <a:schemeClr val="bg1"/>
                            </a:solidFill>
                            <a:latin typeface="Cambria Math" panose="02040503050406030204" pitchFamily="18" charset="0"/>
                            <a:ea typeface="Verdana" panose="020B0604030504040204" pitchFamily="34" charset="0"/>
                          </a:rPr>
                          <m:t>γ</m:t>
                        </m:r>
                      </m:sub>
                    </m:sSub>
                    <m:nary>
                      <m:naryPr>
                        <m:chr m:val="∑"/>
                        <m:limLoc m:val="subSup"/>
                        <m:supHide m:val="on"/>
                        <m:ctrlPr>
                          <a:rPr lang="en-US" sz="2800" i="1">
                            <a:solidFill>
                              <a:schemeClr val="bg1"/>
                            </a:solidFill>
                            <a:latin typeface="Cambria Math" panose="02040503050406030204" pitchFamily="18" charset="0"/>
                            <a:ea typeface="Verdana" panose="020B0604030504040204" pitchFamily="34" charset="0"/>
                          </a:rPr>
                        </m:ctrlPr>
                      </m:naryPr>
                      <m:sub>
                        <m:sSub>
                          <m:sSubPr>
                            <m:ctrlPr>
                              <a:rPr lang="en-US" sz="2800" b="0" i="1" smtClean="0">
                                <a:solidFill>
                                  <a:schemeClr val="bg1"/>
                                </a:solidFill>
                                <a:latin typeface="Cambria Math" panose="02040503050406030204" pitchFamily="18" charset="0"/>
                                <a:ea typeface="Verdana" panose="020B0604030504040204" pitchFamily="34" charset="0"/>
                              </a:rPr>
                            </m:ctrlPr>
                          </m:sSubPr>
                          <m:e>
                            <m:r>
                              <a:rPr lang="en-US" sz="2800" b="0" i="1" smtClean="0">
                                <a:solidFill>
                                  <a:schemeClr val="bg1"/>
                                </a:solidFill>
                                <a:latin typeface="Cambria Math" panose="02040503050406030204" pitchFamily="18" charset="0"/>
                                <a:ea typeface="Verdana" panose="020B0604030504040204" pitchFamily="34" charset="0"/>
                              </a:rPr>
                              <m:t>𝑋</m:t>
                            </m:r>
                          </m:e>
                          <m:sub>
                            <m:r>
                              <a:rPr lang="en-US" sz="2800" b="0" i="1" smtClean="0">
                                <a:solidFill>
                                  <a:schemeClr val="bg1"/>
                                </a:solidFill>
                                <a:latin typeface="Cambria Math" panose="02040503050406030204" pitchFamily="18" charset="0"/>
                                <a:ea typeface="Verdana" panose="020B0604030504040204" pitchFamily="34" charset="0"/>
                              </a:rPr>
                              <m:t>𝑖</m:t>
                            </m:r>
                          </m:sub>
                        </m:sSub>
                        <m:r>
                          <m:rPr>
                            <m:nor/>
                          </m:rPr>
                          <a:rPr lang="el-GR" sz="2800" dirty="0">
                            <a:solidFill>
                              <a:schemeClr val="bg1"/>
                            </a:solidFill>
                            <a:latin typeface="Times New Roman" panose="02020603050405020304" pitchFamily="18" charset="0"/>
                            <a:cs typeface="Times New Roman" panose="02020603050405020304" pitchFamily="18" charset="0"/>
                          </a:rPr>
                          <m:t>ϵ</m:t>
                        </m:r>
                        <m:sSub>
                          <m:sSubPr>
                            <m:ctrlPr>
                              <a:rPr lang="en-US" sz="2800" b="0" i="1" dirty="0" smtClean="0">
                                <a:solidFill>
                                  <a:schemeClr val="bg1"/>
                                </a:solidFill>
                                <a:latin typeface="Cambria Math" panose="02040503050406030204" pitchFamily="18" charset="0"/>
                                <a:cs typeface="Times New Roman" panose="02020603050405020304" pitchFamily="18" charset="0"/>
                              </a:rPr>
                            </m:ctrlPr>
                          </m:sSubPr>
                          <m:e>
                            <m:r>
                              <a:rPr lang="en-US" sz="2800" b="0" i="1" dirty="0" smtClean="0">
                                <a:solidFill>
                                  <a:schemeClr val="bg1"/>
                                </a:solidFill>
                                <a:latin typeface="Cambria Math" panose="02040503050406030204" pitchFamily="18" charset="0"/>
                                <a:cs typeface="Times New Roman" panose="02020603050405020304" pitchFamily="18" charset="0"/>
                              </a:rPr>
                              <m:t>𝑅</m:t>
                            </m:r>
                          </m:e>
                          <m:sub>
                            <m:r>
                              <a:rPr lang="en-US" sz="2800" b="0" i="1" dirty="0" smtClean="0">
                                <a:solidFill>
                                  <a:schemeClr val="bg1"/>
                                </a:solidFill>
                                <a:latin typeface="Cambria Math" panose="02040503050406030204" pitchFamily="18" charset="0"/>
                                <a:cs typeface="Times New Roman" panose="02020603050405020304" pitchFamily="18" charset="0"/>
                              </a:rPr>
                              <m:t>𝑖𝑗</m:t>
                            </m:r>
                          </m:sub>
                        </m:sSub>
                      </m:sub>
                      <m:sup/>
                      <m:e>
                        <m:r>
                          <a:rPr lang="en-US" sz="2800" i="1">
                            <a:solidFill>
                              <a:schemeClr val="bg1"/>
                            </a:solidFill>
                            <a:latin typeface="Cambria Math" panose="02040503050406030204" pitchFamily="18" charset="0"/>
                            <a:ea typeface="Verdana" panose="020B0604030504040204" pitchFamily="34" charset="0"/>
                          </a:rPr>
                          <m:t>𝐿</m:t>
                        </m:r>
                        <m:r>
                          <a:rPr lang="en-US" sz="2800" i="1">
                            <a:solidFill>
                              <a:schemeClr val="bg1"/>
                            </a:solidFill>
                            <a:latin typeface="Cambria Math" panose="02040503050406030204" pitchFamily="18" charset="0"/>
                            <a:ea typeface="Verdana" panose="020B0604030504040204" pitchFamily="34" charset="0"/>
                          </a:rPr>
                          <m:t>(</m:t>
                        </m:r>
                        <m:sSub>
                          <m:sSubPr>
                            <m:ctrlPr>
                              <a:rPr lang="en-US" sz="2800" i="1">
                                <a:solidFill>
                                  <a:schemeClr val="bg1"/>
                                </a:solidFill>
                                <a:latin typeface="Cambria Math" panose="02040503050406030204" pitchFamily="18" charset="0"/>
                                <a:ea typeface="Verdana" panose="020B0604030504040204" pitchFamily="34" charset="0"/>
                              </a:rPr>
                            </m:ctrlPr>
                          </m:sSubPr>
                          <m:e>
                            <m:r>
                              <a:rPr lang="en-US" sz="2800" i="1">
                                <a:solidFill>
                                  <a:schemeClr val="bg1"/>
                                </a:solidFill>
                                <a:latin typeface="Cambria Math" panose="02040503050406030204" pitchFamily="18" charset="0"/>
                                <a:ea typeface="Verdana" panose="020B0604030504040204" pitchFamily="34" charset="0"/>
                              </a:rPr>
                              <m:t>𝑦</m:t>
                            </m:r>
                          </m:e>
                          <m:sub>
                            <m:r>
                              <a:rPr lang="en-US" sz="2800" i="1">
                                <a:solidFill>
                                  <a:schemeClr val="bg1"/>
                                </a:solidFill>
                                <a:latin typeface="Cambria Math" panose="02040503050406030204" pitchFamily="18" charset="0"/>
                                <a:ea typeface="Verdana" panose="020B0604030504040204" pitchFamily="34" charset="0"/>
                              </a:rPr>
                              <m:t>𝑖</m:t>
                            </m:r>
                          </m:sub>
                        </m:sSub>
                        <m:r>
                          <a:rPr lang="en-US" sz="2800" i="1">
                            <a:solidFill>
                              <a:schemeClr val="bg1"/>
                            </a:solidFill>
                            <a:latin typeface="Cambria Math" panose="02040503050406030204" pitchFamily="18" charset="0"/>
                            <a:ea typeface="Verdana" panose="020B0604030504040204" pitchFamily="34" charset="0"/>
                          </a:rPr>
                          <m:t>, </m:t>
                        </m:r>
                        <m:sSub>
                          <m:sSubPr>
                            <m:ctrlPr>
                              <a:rPr lang="en-US" sz="2800" b="0" i="1" smtClean="0">
                                <a:solidFill>
                                  <a:schemeClr val="bg1"/>
                                </a:solidFill>
                                <a:latin typeface="Cambria Math" panose="02040503050406030204" pitchFamily="18" charset="0"/>
                                <a:ea typeface="Verdana" panose="020B0604030504040204" pitchFamily="34" charset="0"/>
                              </a:rPr>
                            </m:ctrlPr>
                          </m:sSubPr>
                          <m:e>
                            <m:r>
                              <a:rPr lang="en-US" sz="2800" b="0" i="1" smtClean="0">
                                <a:solidFill>
                                  <a:schemeClr val="bg1"/>
                                </a:solidFill>
                                <a:latin typeface="Cambria Math" panose="02040503050406030204" pitchFamily="18" charset="0"/>
                                <a:ea typeface="Verdana" panose="020B0604030504040204" pitchFamily="34" charset="0"/>
                              </a:rPr>
                              <m:t>𝐹</m:t>
                            </m:r>
                          </m:e>
                          <m:sub>
                            <m:r>
                              <a:rPr lang="en-US" sz="2800" b="0" i="1" smtClean="0">
                                <a:solidFill>
                                  <a:schemeClr val="bg1"/>
                                </a:solidFill>
                                <a:latin typeface="Cambria Math" panose="02040503050406030204" pitchFamily="18" charset="0"/>
                                <a:ea typeface="Verdana" panose="020B0604030504040204" pitchFamily="34" charset="0"/>
                              </a:rPr>
                              <m:t>𝑚</m:t>
                            </m:r>
                            <m:r>
                              <a:rPr lang="en-US" sz="2800" b="0" i="1" smtClean="0">
                                <a:solidFill>
                                  <a:schemeClr val="bg1"/>
                                </a:solidFill>
                                <a:latin typeface="Cambria Math" panose="02040503050406030204" pitchFamily="18" charset="0"/>
                                <a:ea typeface="Verdana" panose="020B0604030504040204" pitchFamily="34" charset="0"/>
                              </a:rPr>
                              <m:t>−1</m:t>
                            </m:r>
                          </m:sub>
                        </m:sSub>
                        <m:r>
                          <a:rPr lang="ru-RU" sz="2800" b="0" i="1" smtClean="0">
                            <a:solidFill>
                              <a:schemeClr val="bg1"/>
                            </a:solidFill>
                            <a:latin typeface="Cambria Math" panose="02040503050406030204" pitchFamily="18" charset="0"/>
                            <a:ea typeface="Verdana" panose="020B0604030504040204" pitchFamily="34" charset="0"/>
                          </a:rPr>
                          <m:t>(</m:t>
                        </m:r>
                        <m:sSub>
                          <m:sSubPr>
                            <m:ctrlPr>
                              <a:rPr lang="en-US" sz="2800" b="0" i="1" smtClean="0">
                                <a:solidFill>
                                  <a:schemeClr val="bg1"/>
                                </a:solidFill>
                                <a:latin typeface="Cambria Math" panose="02040503050406030204" pitchFamily="18" charset="0"/>
                                <a:ea typeface="Verdana" panose="020B0604030504040204" pitchFamily="34" charset="0"/>
                              </a:rPr>
                            </m:ctrlPr>
                          </m:sSubPr>
                          <m:e>
                            <m:r>
                              <a:rPr lang="en-US" sz="2800" b="0" i="1" smtClean="0">
                                <a:solidFill>
                                  <a:schemeClr val="bg1"/>
                                </a:solidFill>
                                <a:latin typeface="Cambria Math" panose="02040503050406030204" pitchFamily="18" charset="0"/>
                                <a:ea typeface="Verdana" panose="020B0604030504040204" pitchFamily="34" charset="0"/>
                              </a:rPr>
                              <m:t>𝑋</m:t>
                            </m:r>
                          </m:e>
                          <m:sub>
                            <m:r>
                              <a:rPr lang="en-US" sz="2800" b="0" i="1" smtClean="0">
                                <a:solidFill>
                                  <a:schemeClr val="bg1"/>
                                </a:solidFill>
                                <a:latin typeface="Cambria Math" panose="02040503050406030204" pitchFamily="18" charset="0"/>
                                <a:ea typeface="Verdana" panose="020B0604030504040204" pitchFamily="34" charset="0"/>
                              </a:rPr>
                              <m:t>𝑖</m:t>
                            </m:r>
                          </m:sub>
                        </m:sSub>
                        <m:r>
                          <a:rPr lang="ru-RU" sz="2800" b="0" i="1" smtClean="0">
                            <a:solidFill>
                              <a:schemeClr val="bg1"/>
                            </a:solidFill>
                            <a:latin typeface="Cambria Math" panose="02040503050406030204" pitchFamily="18" charset="0"/>
                            <a:ea typeface="Verdana" panose="020B0604030504040204" pitchFamily="34" charset="0"/>
                          </a:rPr>
                          <m:t>)</m:t>
                        </m:r>
                        <m:r>
                          <a:rPr lang="en-US" sz="2800" b="0" i="1" smtClean="0">
                            <a:solidFill>
                              <a:schemeClr val="bg1"/>
                            </a:solidFill>
                            <a:latin typeface="Cambria Math" panose="02040503050406030204" pitchFamily="18" charset="0"/>
                            <a:ea typeface="Verdana" panose="020B0604030504040204" pitchFamily="34" charset="0"/>
                          </a:rPr>
                          <m:t>+</m:t>
                        </m:r>
                        <m:r>
                          <m:rPr>
                            <m:sty m:val="p"/>
                          </m:rPr>
                          <a:rPr lang="el-GR" sz="2800" i="1">
                            <a:solidFill>
                              <a:schemeClr val="bg1"/>
                            </a:solidFill>
                            <a:latin typeface="Cambria Math" panose="02040503050406030204" pitchFamily="18" charset="0"/>
                            <a:ea typeface="Verdana" panose="020B0604030504040204" pitchFamily="34" charset="0"/>
                          </a:rPr>
                          <m:t>γ</m:t>
                        </m:r>
                        <m:r>
                          <a:rPr lang="en-US" sz="2800" i="1">
                            <a:solidFill>
                              <a:schemeClr val="bg1"/>
                            </a:solidFill>
                            <a:latin typeface="Cambria Math" panose="02040503050406030204" pitchFamily="18" charset="0"/>
                            <a:ea typeface="Verdana" panose="020B0604030504040204" pitchFamily="34" charset="0"/>
                          </a:rPr>
                          <m:t>)</m:t>
                        </m:r>
                      </m:e>
                    </m:nary>
                  </m:oMath>
                </a14:m>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66" name="TextBox 65">
                <a:extLst>
                  <a:ext uri="{FF2B5EF4-FFF2-40B4-BE49-F238E27FC236}">
                    <a16:creationId xmlns:a16="http://schemas.microsoft.com/office/drawing/2014/main" id="{809469EA-2CB0-4ACD-80A2-DF35542415CD}"/>
                  </a:ext>
                </a:extLst>
              </p:cNvPr>
              <p:cNvSpPr txBox="1">
                <a:spLocks noRot="1" noChangeAspect="1" noMove="1" noResize="1" noEditPoints="1" noAdjustHandles="1" noChangeArrowheads="1" noChangeShapeType="1" noTextEdit="1"/>
              </p:cNvSpPr>
              <p:nvPr/>
            </p:nvSpPr>
            <p:spPr>
              <a:xfrm>
                <a:off x="976195" y="4819621"/>
                <a:ext cx="10144187" cy="523285"/>
              </a:xfrm>
              <a:prstGeom prst="rect">
                <a:avLst/>
              </a:prstGeom>
              <a:blipFill>
                <a:blip r:embed="rId11"/>
                <a:stretch>
                  <a:fillRect l="-2103" t="-23529" b="-2588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60CE01B-F7F9-4CAA-A3CB-77A27A73F7EE}"/>
                  </a:ext>
                </a:extLst>
              </p:cNvPr>
              <p:cNvSpPr txBox="1"/>
              <p:nvPr/>
            </p:nvSpPr>
            <p:spPr>
              <a:xfrm>
                <a:off x="953776" y="5375427"/>
                <a:ext cx="7192225" cy="492827"/>
              </a:xfrm>
              <a:prstGeom prst="rect">
                <a:avLst/>
              </a:prstGeom>
              <a:noFill/>
            </p:spPr>
            <p:txBody>
              <a:bodyPr wrap="none" lIns="0" tIns="0" rIns="0" bIns="0" rtlCol="0">
                <a:spAutoFit/>
              </a:bodyPr>
              <a:lstStyle/>
              <a:p>
                <a:r>
                  <a:rPr lang="ru-RU" sz="2400" dirty="0">
                    <a:solidFill>
                      <a:schemeClr val="bg1"/>
                    </a:solidFill>
                    <a:latin typeface="Verdana" panose="020B0604030504040204" pitchFamily="34" charset="0"/>
                    <a:ea typeface="Verdana" panose="020B0604030504040204" pitchFamily="34" charset="0"/>
                  </a:rPr>
                  <a:t>Обновите</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sSub>
                      <m:sSubPr>
                        <m:ctrlPr>
                          <a:rPr lang="en-US" sz="2400" b="0" i="1" dirty="0" smtClean="0">
                            <a:solidFill>
                              <a:schemeClr val="bg1"/>
                            </a:solidFill>
                            <a:latin typeface="Cambria Math" panose="02040503050406030204" pitchFamily="18" charset="0"/>
                          </a:rPr>
                        </m:ctrlPr>
                      </m:sSubPr>
                      <m:e>
                        <m:r>
                          <m:rPr>
                            <m:sty m:val="p"/>
                          </m:rPr>
                          <a:rPr lang="en-US" sz="2400" dirty="0">
                            <a:solidFill>
                              <a:schemeClr val="bg1"/>
                            </a:solidFill>
                            <a:latin typeface="Cambria Math" panose="02040503050406030204" pitchFamily="18" charset="0"/>
                          </a:rPr>
                          <m:t>F</m:t>
                        </m:r>
                      </m:e>
                      <m:sub>
                        <m:r>
                          <m:rPr>
                            <m:sty m:val="p"/>
                          </m:rPr>
                          <a:rPr lang="en-US" sz="2400" b="0" i="0" dirty="0" smtClean="0">
                            <a:solidFill>
                              <a:schemeClr val="bg1"/>
                            </a:solidFill>
                            <a:latin typeface="Cambria Math" panose="02040503050406030204" pitchFamily="18" charset="0"/>
                          </a:rPr>
                          <m:t>m</m:t>
                        </m:r>
                      </m:sub>
                    </m:sSub>
                    <m:d>
                      <m:dPr>
                        <m:ctrlPr>
                          <a:rPr lang="en-US" sz="2400" b="0" i="1" dirty="0" smtClean="0">
                            <a:solidFill>
                              <a:schemeClr val="bg1"/>
                            </a:solidFill>
                            <a:latin typeface="Cambria Math" panose="02040503050406030204" pitchFamily="18" charset="0"/>
                          </a:rPr>
                        </m:ctrlPr>
                      </m:dPr>
                      <m:e>
                        <m:r>
                          <a:rPr lang="en-US" sz="2400" b="1" i="0" dirty="0" smtClean="0">
                            <a:solidFill>
                              <a:schemeClr val="bg1"/>
                            </a:solidFill>
                            <a:latin typeface="Cambria Math" panose="02040503050406030204" pitchFamily="18" charset="0"/>
                          </a:rPr>
                          <m:t>𝐗</m:t>
                        </m:r>
                      </m:e>
                    </m:d>
                    <m:r>
                      <a:rPr lang="en-US" sz="2400" b="0" i="0" dirty="0" smtClean="0">
                        <a:solidFill>
                          <a:schemeClr val="bg1"/>
                        </a:solidFill>
                        <a:latin typeface="Cambria Math" panose="02040503050406030204" pitchFamily="18" charset="0"/>
                      </a:rPr>
                      <m:t>=</m:t>
                    </m:r>
                    <m:sSub>
                      <m:sSubPr>
                        <m:ctrlPr>
                          <a:rPr lang="en-US" sz="2400" b="0" i="1" dirty="0" smtClean="0">
                            <a:solidFill>
                              <a:schemeClr val="bg1"/>
                            </a:solidFill>
                            <a:latin typeface="Cambria Math" panose="02040503050406030204" pitchFamily="18" charset="0"/>
                          </a:rPr>
                        </m:ctrlPr>
                      </m:sSubPr>
                      <m:e>
                        <m:r>
                          <m:rPr>
                            <m:sty m:val="p"/>
                          </m:rPr>
                          <a:rPr lang="en-US" sz="2400" b="0" i="0" dirty="0" smtClean="0">
                            <a:solidFill>
                              <a:schemeClr val="bg1"/>
                            </a:solidFill>
                            <a:latin typeface="Cambria Math" panose="02040503050406030204" pitchFamily="18" charset="0"/>
                          </a:rPr>
                          <m:t>F</m:t>
                        </m:r>
                      </m:e>
                      <m:sub>
                        <m:r>
                          <m:rPr>
                            <m:sty m:val="p"/>
                          </m:rPr>
                          <a:rPr lang="en-US" sz="2400" b="0" i="0" dirty="0" smtClean="0">
                            <a:solidFill>
                              <a:schemeClr val="bg1"/>
                            </a:solidFill>
                            <a:latin typeface="Cambria Math" panose="02040503050406030204" pitchFamily="18" charset="0"/>
                          </a:rPr>
                          <m:t>m</m:t>
                        </m:r>
                        <m:r>
                          <a:rPr lang="en-US" sz="2400" b="0" i="0" dirty="0" smtClean="0">
                            <a:solidFill>
                              <a:schemeClr val="bg1"/>
                            </a:solidFill>
                            <a:latin typeface="Cambria Math" panose="02040503050406030204" pitchFamily="18" charset="0"/>
                          </a:rPr>
                          <m:t>−1</m:t>
                        </m:r>
                      </m:sub>
                    </m:sSub>
                    <m:d>
                      <m:dPr>
                        <m:ctrlPr>
                          <a:rPr lang="en-US" sz="2400" b="0" i="1" dirty="0" smtClean="0">
                            <a:solidFill>
                              <a:schemeClr val="bg1"/>
                            </a:solidFill>
                            <a:latin typeface="Cambria Math" panose="02040503050406030204" pitchFamily="18" charset="0"/>
                          </a:rPr>
                        </m:ctrlPr>
                      </m:dPr>
                      <m:e>
                        <m:r>
                          <a:rPr lang="en-US" sz="2400" b="1" i="0" dirty="0" smtClean="0">
                            <a:solidFill>
                              <a:schemeClr val="bg1"/>
                            </a:solidFill>
                            <a:latin typeface="Cambria Math" panose="02040503050406030204" pitchFamily="18" charset="0"/>
                          </a:rPr>
                          <m:t>𝐗</m:t>
                        </m:r>
                      </m:e>
                    </m:d>
                    <m:r>
                      <a:rPr lang="en-US" sz="2400" b="0" i="1" dirty="0" smtClean="0">
                        <a:solidFill>
                          <a:schemeClr val="bg1"/>
                        </a:solidFill>
                        <a:latin typeface="Cambria Math" panose="02040503050406030204" pitchFamily="18" charset="0"/>
                      </a:rPr>
                      <m:t>+</m:t>
                    </m:r>
                    <m:r>
                      <m:rPr>
                        <m:sty m:val="p"/>
                      </m:rPr>
                      <a:rPr lang="el-GR" sz="2400" b="0" i="1" dirty="0" smtClean="0">
                        <a:solidFill>
                          <a:schemeClr val="bg1"/>
                        </a:solidFill>
                        <a:latin typeface="Cambria Math" panose="02040503050406030204" pitchFamily="18" charset="0"/>
                      </a:rPr>
                      <m:t>η</m:t>
                    </m:r>
                    <m:nary>
                      <m:naryPr>
                        <m:chr m:val="∑"/>
                        <m:limLoc m:val="subSup"/>
                        <m:ctrlPr>
                          <a:rPr lang="en-US" sz="2400" i="1" smtClean="0">
                            <a:solidFill>
                              <a:schemeClr val="bg1"/>
                            </a:solidFill>
                            <a:latin typeface="Cambria Math" panose="02040503050406030204" pitchFamily="18" charset="0"/>
                            <a:ea typeface="Verdana" panose="020B0604030504040204" pitchFamily="34" charset="0"/>
                          </a:rPr>
                        </m:ctrlPr>
                      </m:naryPr>
                      <m:sub>
                        <m:r>
                          <a:rPr lang="en-US" sz="2400" b="0" i="1" smtClean="0">
                            <a:solidFill>
                              <a:schemeClr val="bg1"/>
                            </a:solidFill>
                            <a:latin typeface="Cambria Math" panose="02040503050406030204" pitchFamily="18" charset="0"/>
                            <a:ea typeface="Verdana" panose="020B0604030504040204" pitchFamily="34" charset="0"/>
                          </a:rPr>
                          <m:t>𝑗</m:t>
                        </m:r>
                        <m:r>
                          <a:rPr lang="en-US" sz="2400" i="1">
                            <a:solidFill>
                              <a:schemeClr val="bg1"/>
                            </a:solidFill>
                            <a:latin typeface="Cambria Math" panose="02040503050406030204" pitchFamily="18" charset="0"/>
                            <a:ea typeface="Verdana" panose="020B0604030504040204" pitchFamily="34" charset="0"/>
                          </a:rPr>
                          <m:t>=1</m:t>
                        </m:r>
                      </m:sub>
                      <m:sup>
                        <m:sSub>
                          <m:sSubPr>
                            <m:ctrlPr>
                              <a:rPr lang="en-US" sz="2400" b="0" i="1" smtClean="0">
                                <a:solidFill>
                                  <a:schemeClr val="bg1"/>
                                </a:solidFill>
                                <a:latin typeface="Cambria Math" panose="02040503050406030204" pitchFamily="18" charset="0"/>
                                <a:ea typeface="Verdana" panose="020B0604030504040204" pitchFamily="34" charset="0"/>
                              </a:rPr>
                            </m:ctrlPr>
                          </m:sSubPr>
                          <m:e>
                            <m:r>
                              <a:rPr lang="en-US" sz="2400" b="0" i="1" smtClean="0">
                                <a:solidFill>
                                  <a:schemeClr val="bg1"/>
                                </a:solidFill>
                                <a:latin typeface="Cambria Math" panose="02040503050406030204" pitchFamily="18" charset="0"/>
                                <a:ea typeface="Verdana" panose="020B0604030504040204" pitchFamily="34" charset="0"/>
                              </a:rPr>
                              <m:t>𝐽</m:t>
                            </m:r>
                          </m:e>
                          <m:sub>
                            <m:r>
                              <a:rPr lang="en-US" sz="2400" b="0" i="1" smtClean="0">
                                <a:solidFill>
                                  <a:schemeClr val="bg1"/>
                                </a:solidFill>
                                <a:latin typeface="Cambria Math" panose="02040503050406030204" pitchFamily="18" charset="0"/>
                                <a:ea typeface="Verdana" panose="020B0604030504040204" pitchFamily="34" charset="0"/>
                              </a:rPr>
                              <m:t>𝑚</m:t>
                            </m:r>
                          </m:sub>
                        </m:sSub>
                      </m:sup>
                      <m:e>
                        <m:sSub>
                          <m:sSubPr>
                            <m:ctrlPr>
                              <a:rPr lang="en-US" sz="2400" i="1">
                                <a:solidFill>
                                  <a:schemeClr val="bg1"/>
                                </a:solidFill>
                                <a:latin typeface="Cambria Math" panose="02040503050406030204" pitchFamily="18" charset="0"/>
                                <a:ea typeface="Verdana" panose="020B0604030504040204" pitchFamily="34" charset="0"/>
                              </a:rPr>
                            </m:ctrlPr>
                          </m:sSubPr>
                          <m:e>
                            <m:r>
                              <m:rPr>
                                <m:sty m:val="p"/>
                              </m:rPr>
                              <a:rPr lang="el-GR" sz="2400" i="1">
                                <a:solidFill>
                                  <a:schemeClr val="bg1"/>
                                </a:solidFill>
                                <a:latin typeface="Cambria Math" panose="02040503050406030204" pitchFamily="18" charset="0"/>
                                <a:ea typeface="Verdana" panose="020B0604030504040204" pitchFamily="34" charset="0"/>
                              </a:rPr>
                              <m:t>γ</m:t>
                            </m:r>
                          </m:e>
                          <m:sub>
                            <m:r>
                              <a:rPr lang="en-US" sz="2400" i="1">
                                <a:solidFill>
                                  <a:schemeClr val="bg1"/>
                                </a:solidFill>
                                <a:latin typeface="Cambria Math" panose="02040503050406030204" pitchFamily="18" charset="0"/>
                                <a:ea typeface="Verdana" panose="020B0604030504040204" pitchFamily="34" charset="0"/>
                              </a:rPr>
                              <m:t>𝑗𝑚</m:t>
                            </m:r>
                          </m:sub>
                        </m:sSub>
                        <m:r>
                          <a:rPr lang="en-US" sz="2400" b="0" i="1" smtClean="0">
                            <a:solidFill>
                              <a:schemeClr val="bg1"/>
                            </a:solidFill>
                            <a:latin typeface="Cambria Math" panose="02040503050406030204" pitchFamily="18" charset="0"/>
                            <a:ea typeface="Verdana" panose="020B0604030504040204" pitchFamily="34" charset="0"/>
                          </a:rPr>
                          <m:t>𝐼</m:t>
                        </m:r>
                        <m:r>
                          <a:rPr lang="en-US" sz="2400" i="1">
                            <a:solidFill>
                              <a:schemeClr val="bg1"/>
                            </a:solidFill>
                            <a:latin typeface="Cambria Math" panose="02040503050406030204" pitchFamily="18" charset="0"/>
                            <a:ea typeface="Verdana" panose="020B0604030504040204" pitchFamily="34" charset="0"/>
                          </a:rPr>
                          <m:t>(</m:t>
                        </m:r>
                        <m:r>
                          <a:rPr lang="en-US" sz="2400" i="1">
                            <a:solidFill>
                              <a:schemeClr val="bg1"/>
                            </a:solidFill>
                            <a:latin typeface="Cambria Math" panose="02040503050406030204" pitchFamily="18" charset="0"/>
                            <a:ea typeface="Verdana" panose="020B0604030504040204" pitchFamily="34" charset="0"/>
                          </a:rPr>
                          <m:t>𝑋</m:t>
                        </m:r>
                        <m:r>
                          <a:rPr lang="en-US" sz="2400" i="1" smtClean="0">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rPr>
                            </m:ctrlPr>
                          </m:sSubPr>
                          <m:e>
                            <m:r>
                              <m:rPr>
                                <m:sty m:val="p"/>
                              </m:rPr>
                              <a:rPr lang="en-US" sz="2400">
                                <a:solidFill>
                                  <a:schemeClr val="bg1"/>
                                </a:solidFill>
                                <a:latin typeface="Cambria Math" panose="02040503050406030204" pitchFamily="18" charset="0"/>
                              </a:rPr>
                              <m:t>R</m:t>
                            </m:r>
                          </m:e>
                          <m:sub>
                            <m:r>
                              <m:rPr>
                                <m:sty m:val="p"/>
                              </m:rPr>
                              <a:rPr lang="en-US" sz="2400">
                                <a:solidFill>
                                  <a:schemeClr val="bg1"/>
                                </a:solidFill>
                                <a:latin typeface="Cambria Math" panose="02040503050406030204" pitchFamily="18" charset="0"/>
                              </a:rPr>
                              <m:t>jm</m:t>
                            </m:r>
                          </m:sub>
                        </m:sSub>
                        <m:r>
                          <a:rPr lang="en-US" sz="2400" i="1">
                            <a:solidFill>
                              <a:schemeClr val="bg1"/>
                            </a:solidFill>
                            <a:latin typeface="Cambria Math" panose="02040503050406030204" pitchFamily="18" charset="0"/>
                            <a:ea typeface="Verdana" panose="020B0604030504040204" pitchFamily="34" charset="0"/>
                          </a:rPr>
                          <m:t>)</m:t>
                        </m:r>
                      </m:e>
                    </m:nary>
                  </m:oMath>
                </a14:m>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67" name="TextBox 66">
                <a:extLst>
                  <a:ext uri="{FF2B5EF4-FFF2-40B4-BE49-F238E27FC236}">
                    <a16:creationId xmlns:a16="http://schemas.microsoft.com/office/drawing/2014/main" id="{760CE01B-F7F9-4CAA-A3CB-77A27A73F7EE}"/>
                  </a:ext>
                </a:extLst>
              </p:cNvPr>
              <p:cNvSpPr txBox="1">
                <a:spLocks noRot="1" noChangeAspect="1" noMove="1" noResize="1" noEditPoints="1" noAdjustHandles="1" noChangeArrowheads="1" noChangeShapeType="1" noTextEdit="1"/>
              </p:cNvSpPr>
              <p:nvPr/>
            </p:nvSpPr>
            <p:spPr>
              <a:xfrm>
                <a:off x="953776" y="5375427"/>
                <a:ext cx="7192225" cy="492827"/>
              </a:xfrm>
              <a:prstGeom prst="rect">
                <a:avLst/>
              </a:prstGeom>
              <a:blipFill>
                <a:blip r:embed="rId12"/>
                <a:stretch>
                  <a:fillRect l="-2542" t="-11111" b="-19753"/>
                </a:stretch>
              </a:blipFill>
            </p:spPr>
            <p:txBody>
              <a:bodyPr/>
              <a:lstStyle/>
              <a:p>
                <a:r>
                  <a:rPr lang="ru-RU">
                    <a:noFill/>
                  </a:rPr>
                  <a:t> </a:t>
                </a:r>
              </a:p>
            </p:txBody>
          </p:sp>
        </mc:Fallback>
      </mc:AlternateContent>
      <p:sp>
        <p:nvSpPr>
          <p:cNvPr id="68" name="Прямоугольник 67">
            <a:extLst>
              <a:ext uri="{FF2B5EF4-FFF2-40B4-BE49-F238E27FC236}">
                <a16:creationId xmlns:a16="http://schemas.microsoft.com/office/drawing/2014/main" id="{657477FE-BF71-4B5D-8FD2-84BE405762EB}"/>
              </a:ext>
            </a:extLst>
          </p:cNvPr>
          <p:cNvSpPr/>
          <p:nvPr/>
        </p:nvSpPr>
        <p:spPr>
          <a:xfrm>
            <a:off x="247493" y="6016751"/>
            <a:ext cx="1412566" cy="523220"/>
          </a:xfrm>
          <a:prstGeom prst="rect">
            <a:avLst/>
          </a:prstGeom>
        </p:spPr>
        <p:txBody>
          <a:bodyPr wrap="none">
            <a:spAutoFit/>
          </a:body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Шаг</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 3</a:t>
            </a:r>
            <a:endParaRPr lang="ru-RU" sz="2800" b="1" dirty="0"/>
          </a:p>
        </p:txBody>
      </p:sp>
      <mc:AlternateContent xmlns:mc="http://schemas.openxmlformats.org/markup-compatibility/2006" xmlns:a14="http://schemas.microsoft.com/office/drawing/2010/main">
        <mc:Choice Requires="a14">
          <p:sp>
            <p:nvSpPr>
              <p:cNvPr id="69" name="Прямоугольник 68">
                <a:extLst>
                  <a:ext uri="{FF2B5EF4-FFF2-40B4-BE49-F238E27FC236}">
                    <a16:creationId xmlns:a16="http://schemas.microsoft.com/office/drawing/2014/main" id="{277422D8-19E3-4541-A195-874CE6BB58C8}"/>
                  </a:ext>
                </a:extLst>
              </p:cNvPr>
              <p:cNvSpPr/>
              <p:nvPr/>
            </p:nvSpPr>
            <p:spPr>
              <a:xfrm>
                <a:off x="2041510" y="5955184"/>
                <a:ext cx="2516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b="1" i="1" smtClean="0">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𝒚</m:t>
                          </m:r>
                        </m:e>
                      </m:acc>
                      <m:d>
                        <m:dPr>
                          <m:ctrlPr>
                            <a:rPr lang="en-US" sz="2800" i="1">
                              <a:solidFill>
                                <a:schemeClr val="bg1"/>
                              </a:solidFill>
                              <a:latin typeface="Cambria Math" panose="02040503050406030204" pitchFamily="18" charset="0"/>
                            </a:rPr>
                          </m:ctrlPr>
                        </m:dPr>
                        <m:e>
                          <m:r>
                            <a:rPr lang="en-US" sz="2800" b="1" i="1">
                              <a:solidFill>
                                <a:schemeClr val="bg1"/>
                              </a:solidFill>
                              <a:latin typeface="Cambria Math" panose="02040503050406030204" pitchFamily="18" charset="0"/>
                            </a:rPr>
                            <m:t>𝑿</m:t>
                          </m:r>
                        </m:e>
                      </m:d>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𝐹</m:t>
                          </m:r>
                        </m:e>
                        <m:sub>
                          <m:r>
                            <a:rPr lang="en-US" sz="2800" b="0" i="1" smtClean="0">
                              <a:solidFill>
                                <a:schemeClr val="bg1"/>
                              </a:solidFill>
                              <a:latin typeface="Cambria Math" panose="02040503050406030204" pitchFamily="18" charset="0"/>
                            </a:rPr>
                            <m:t>𝑀</m:t>
                          </m:r>
                        </m:sub>
                      </m:sSub>
                      <m:d>
                        <m:dPr>
                          <m:ctrlPr>
                            <a:rPr lang="en-US" sz="2800" i="1">
                              <a:solidFill>
                                <a:schemeClr val="bg1"/>
                              </a:solidFill>
                              <a:latin typeface="Cambria Math" panose="02040503050406030204" pitchFamily="18" charset="0"/>
                            </a:rPr>
                          </m:ctrlPr>
                        </m:dPr>
                        <m:e>
                          <m:r>
                            <a:rPr lang="en-US" sz="2800" b="1" i="1">
                              <a:solidFill>
                                <a:schemeClr val="bg1"/>
                              </a:solidFill>
                              <a:latin typeface="Cambria Math" panose="02040503050406030204" pitchFamily="18" charset="0"/>
                            </a:rPr>
                            <m:t>𝑿</m:t>
                          </m:r>
                        </m:e>
                      </m:d>
                    </m:oMath>
                  </m:oMathPara>
                </a14:m>
                <a:endParaRPr lang="ru-RU" sz="2800" dirty="0"/>
              </a:p>
            </p:txBody>
          </p:sp>
        </mc:Choice>
        <mc:Fallback xmlns="">
          <p:sp>
            <p:nvSpPr>
              <p:cNvPr id="69" name="Прямоугольник 68">
                <a:extLst>
                  <a:ext uri="{FF2B5EF4-FFF2-40B4-BE49-F238E27FC236}">
                    <a16:creationId xmlns:a16="http://schemas.microsoft.com/office/drawing/2014/main" id="{277422D8-19E3-4541-A195-874CE6BB58C8}"/>
                  </a:ext>
                </a:extLst>
              </p:cNvPr>
              <p:cNvSpPr>
                <a:spLocks noRot="1" noChangeAspect="1" noMove="1" noResize="1" noEditPoints="1" noAdjustHandles="1" noChangeArrowheads="1" noChangeShapeType="1" noTextEdit="1"/>
              </p:cNvSpPr>
              <p:nvPr/>
            </p:nvSpPr>
            <p:spPr>
              <a:xfrm>
                <a:off x="2041510" y="5955184"/>
                <a:ext cx="2516395" cy="523220"/>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5E025B2-5296-4970-B468-01EC93EB60E3}"/>
                  </a:ext>
                </a:extLst>
              </p:cNvPr>
              <p:cNvSpPr txBox="1"/>
              <p:nvPr/>
            </p:nvSpPr>
            <p:spPr>
              <a:xfrm>
                <a:off x="8204867" y="3347301"/>
                <a:ext cx="12202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bg1"/>
                          </a:solidFill>
                          <a:latin typeface="Cambria Math" panose="02040503050406030204" pitchFamily="18" charset="0"/>
                          <a:ea typeface="Verdana" panose="020B0604030504040204" pitchFamily="34" charset="0"/>
                        </a:rPr>
                        <m:t>(</m:t>
                      </m:r>
                      <m:r>
                        <a:rPr lang="en-US" sz="2800" i="1" smtClean="0">
                          <a:solidFill>
                            <a:schemeClr val="bg1"/>
                          </a:solidFill>
                          <a:latin typeface="Cambria Math" panose="02040503050406030204" pitchFamily="18" charset="0"/>
                          <a:ea typeface="Verdana" panose="020B0604030504040204" pitchFamily="34" charset="0"/>
                        </a:rPr>
                        <m:t>𝑦</m:t>
                      </m:r>
                      <m:r>
                        <a:rPr lang="en-US" sz="2800" i="1" smtClean="0">
                          <a:solidFill>
                            <a:schemeClr val="bg1"/>
                          </a:solidFill>
                          <a:latin typeface="Cambria Math" panose="02040503050406030204" pitchFamily="18" charset="0"/>
                          <a:ea typeface="Verdana" panose="020B0604030504040204" pitchFamily="34" charset="0"/>
                        </a:rPr>
                        <m:t>−</m:t>
                      </m:r>
                      <m:acc>
                        <m:accPr>
                          <m:chr m:val="̂"/>
                          <m:ctrlPr>
                            <a:rPr lang="ru-RU" sz="2800" i="1">
                              <a:solidFill>
                                <a:schemeClr val="bg1"/>
                              </a:solidFill>
                              <a:latin typeface="Cambria Math" panose="02040503050406030204" pitchFamily="18" charset="0"/>
                              <a:ea typeface="Verdana" panose="020B0604030504040204" pitchFamily="34" charset="0"/>
                            </a:rPr>
                          </m:ctrlPr>
                        </m:accPr>
                        <m:e>
                          <m:r>
                            <a:rPr lang="en-US" sz="2800" i="1">
                              <a:solidFill>
                                <a:schemeClr val="bg1"/>
                              </a:solidFill>
                              <a:latin typeface="Cambria Math" panose="02040503050406030204" pitchFamily="18" charset="0"/>
                              <a:ea typeface="Verdana" panose="020B0604030504040204" pitchFamily="34" charset="0"/>
                            </a:rPr>
                            <m:t>𝑦</m:t>
                          </m:r>
                        </m:e>
                      </m:acc>
                      <m:r>
                        <a:rPr lang="en-US" sz="2800" i="1">
                          <a:solidFill>
                            <a:schemeClr val="bg1"/>
                          </a:solidFill>
                          <a:latin typeface="Cambria Math" panose="02040503050406030204" pitchFamily="18" charset="0"/>
                          <a:ea typeface="Verdana" panose="020B0604030504040204" pitchFamily="34" charset="0"/>
                        </a:rPr>
                        <m:t>)</m:t>
                      </m:r>
                    </m:oMath>
                  </m:oMathPara>
                </a14:m>
                <a:endParaRPr lang="ru-RU" sz="2800" dirty="0">
                  <a:solidFill>
                    <a:schemeClr val="bg1"/>
                  </a:solidFill>
                </a:endParaRPr>
              </a:p>
            </p:txBody>
          </p:sp>
        </mc:Choice>
        <mc:Fallback xmlns="">
          <p:sp>
            <p:nvSpPr>
              <p:cNvPr id="70" name="TextBox 69">
                <a:extLst>
                  <a:ext uri="{FF2B5EF4-FFF2-40B4-BE49-F238E27FC236}">
                    <a16:creationId xmlns:a16="http://schemas.microsoft.com/office/drawing/2014/main" id="{05E025B2-5296-4970-B468-01EC93EB60E3}"/>
                  </a:ext>
                </a:extLst>
              </p:cNvPr>
              <p:cNvSpPr txBox="1">
                <a:spLocks noRot="1" noChangeAspect="1" noMove="1" noResize="1" noEditPoints="1" noAdjustHandles="1" noChangeArrowheads="1" noChangeShapeType="1" noTextEdit="1"/>
              </p:cNvSpPr>
              <p:nvPr/>
            </p:nvSpPr>
            <p:spPr>
              <a:xfrm>
                <a:off x="8204867" y="3347301"/>
                <a:ext cx="1220206" cy="430887"/>
              </a:xfrm>
              <a:prstGeom prst="rect">
                <a:avLst/>
              </a:prstGeom>
              <a:blipFill>
                <a:blip r:embed="rId1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89255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98" grpId="0"/>
      <p:bldP spid="16" grpId="0"/>
      <p:bldP spid="17" grpId="0"/>
      <p:bldP spid="18" grpId="0"/>
      <p:bldP spid="19" grpId="0"/>
      <p:bldP spid="2" grpId="0"/>
      <p:bldP spid="20" grpId="0"/>
      <p:bldP spid="21" grpId="0"/>
      <p:bldP spid="22" grpId="0"/>
      <p:bldP spid="24" grpId="0"/>
      <p:bldP spid="57" grpId="0"/>
      <p:bldP spid="62" grpId="0" animBg="1"/>
      <p:bldP spid="65" grpId="0" animBg="1"/>
      <p:bldP spid="66" grpId="0"/>
      <p:bldP spid="67" grpId="0"/>
      <p:bldP spid="68" grpId="0"/>
      <p:bldP spid="69" grpId="0"/>
      <p:bldP spid="7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18</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Gradient Boosting </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6" name="Полилиния: фигура 5">
            <a:extLst>
              <a:ext uri="{FF2B5EF4-FFF2-40B4-BE49-F238E27FC236}">
                <a16:creationId xmlns:a16="http://schemas.microsoft.com/office/drawing/2014/main" id="{45F7A0D0-E390-4199-B35F-8AA04DA8991A}"/>
              </a:ext>
            </a:extLst>
          </p:cNvPr>
          <p:cNvSpPr/>
          <p:nvPr/>
        </p:nvSpPr>
        <p:spPr>
          <a:xfrm>
            <a:off x="3071664" y="2740071"/>
            <a:ext cx="5624623" cy="3233248"/>
          </a:xfrm>
          <a:custGeom>
            <a:avLst/>
            <a:gdLst>
              <a:gd name="connsiteX0" fmla="*/ 0 w 5624623"/>
              <a:gd name="connsiteY0" fmla="*/ 1531823 h 3233248"/>
              <a:gd name="connsiteX1" fmla="*/ 1222744 w 5624623"/>
              <a:gd name="connsiteY1" fmla="*/ 3233032 h 3233248"/>
              <a:gd name="connsiteX2" fmla="*/ 2987749 w 5624623"/>
              <a:gd name="connsiteY2" fmla="*/ 1638148 h 3233248"/>
              <a:gd name="connsiteX3" fmla="*/ 4189228 w 5624623"/>
              <a:gd name="connsiteY3" fmla="*/ 734 h 3233248"/>
              <a:gd name="connsiteX4" fmla="*/ 5624623 w 5624623"/>
              <a:gd name="connsiteY4" fmla="*/ 1840167 h 3233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4623" h="3233248">
                <a:moveTo>
                  <a:pt x="0" y="1531823"/>
                </a:moveTo>
                <a:cubicBezTo>
                  <a:pt x="362393" y="2373567"/>
                  <a:pt x="724786" y="3215311"/>
                  <a:pt x="1222744" y="3233032"/>
                </a:cubicBezTo>
                <a:cubicBezTo>
                  <a:pt x="1720702" y="3250753"/>
                  <a:pt x="2493335" y="2176864"/>
                  <a:pt x="2987749" y="1638148"/>
                </a:cubicBezTo>
                <a:cubicBezTo>
                  <a:pt x="3482163" y="1099432"/>
                  <a:pt x="3749749" y="-32936"/>
                  <a:pt x="4189228" y="734"/>
                </a:cubicBezTo>
                <a:cubicBezTo>
                  <a:pt x="4628707" y="34404"/>
                  <a:pt x="5413744" y="1551316"/>
                  <a:pt x="5624623" y="1840167"/>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 name="Прямая соединительная линия 8">
            <a:extLst>
              <a:ext uri="{FF2B5EF4-FFF2-40B4-BE49-F238E27FC236}">
                <a16:creationId xmlns:a16="http://schemas.microsoft.com/office/drawing/2014/main" id="{11A4120C-7882-4B94-BADD-3D638CCF358B}"/>
              </a:ext>
            </a:extLst>
          </p:cNvPr>
          <p:cNvCxnSpPr>
            <a:cxnSpLocks/>
          </p:cNvCxnSpPr>
          <p:nvPr/>
        </p:nvCxnSpPr>
        <p:spPr>
          <a:xfrm>
            <a:off x="3071664" y="4297702"/>
            <a:ext cx="5760640"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37" name="Прямая соединительная линия 36">
            <a:extLst>
              <a:ext uri="{FF2B5EF4-FFF2-40B4-BE49-F238E27FC236}">
                <a16:creationId xmlns:a16="http://schemas.microsoft.com/office/drawing/2014/main" id="{FDB97FC0-A44B-4CF5-A44A-494010E6016D}"/>
              </a:ext>
            </a:extLst>
          </p:cNvPr>
          <p:cNvCxnSpPr>
            <a:cxnSpLocks/>
          </p:cNvCxnSpPr>
          <p:nvPr/>
        </p:nvCxnSpPr>
        <p:spPr>
          <a:xfrm>
            <a:off x="3492142" y="5225637"/>
            <a:ext cx="1811770" cy="0"/>
          </a:xfrm>
          <a:prstGeom prst="line">
            <a:avLst/>
          </a:prstGeom>
          <a:ln w="76200">
            <a:solidFill>
              <a:schemeClr val="accent6">
                <a:lumMod val="75000"/>
              </a:schemeClr>
            </a:solidFill>
          </a:ln>
        </p:spPr>
        <p:style>
          <a:lnRef idx="3">
            <a:schemeClr val="accent2"/>
          </a:lnRef>
          <a:fillRef idx="0">
            <a:schemeClr val="accent2"/>
          </a:fillRef>
          <a:effectRef idx="2">
            <a:schemeClr val="accent2"/>
          </a:effectRef>
          <a:fontRef idx="minor">
            <a:schemeClr val="tx1"/>
          </a:fontRef>
        </p:style>
      </p:cxnSp>
      <p:cxnSp>
        <p:nvCxnSpPr>
          <p:cNvPr id="39" name="Прямая соединительная линия 38">
            <a:extLst>
              <a:ext uri="{FF2B5EF4-FFF2-40B4-BE49-F238E27FC236}">
                <a16:creationId xmlns:a16="http://schemas.microsoft.com/office/drawing/2014/main" id="{0E0C0C16-FFAE-469A-A247-95C743CE852F}"/>
              </a:ext>
            </a:extLst>
          </p:cNvPr>
          <p:cNvCxnSpPr>
            <a:cxnSpLocks/>
          </p:cNvCxnSpPr>
          <p:nvPr/>
        </p:nvCxnSpPr>
        <p:spPr>
          <a:xfrm>
            <a:off x="6509344" y="3569453"/>
            <a:ext cx="1602880" cy="0"/>
          </a:xfrm>
          <a:prstGeom prst="line">
            <a:avLst/>
          </a:prstGeom>
          <a:ln w="76200">
            <a:solidFill>
              <a:schemeClr val="accent6">
                <a:lumMod val="75000"/>
              </a:schemeClr>
            </a:solidFill>
          </a:ln>
        </p:spPr>
        <p:style>
          <a:lnRef idx="3">
            <a:schemeClr val="accent2"/>
          </a:lnRef>
          <a:fillRef idx="0">
            <a:schemeClr val="accent2"/>
          </a:fillRef>
          <a:effectRef idx="2">
            <a:schemeClr val="accent2"/>
          </a:effectRef>
          <a:fontRef idx="minor">
            <a:schemeClr val="tx1"/>
          </a:fontRef>
        </p:style>
      </p:cxnSp>
      <p:cxnSp>
        <p:nvCxnSpPr>
          <p:cNvPr id="41" name="Прямая соединительная линия 40">
            <a:extLst>
              <a:ext uri="{FF2B5EF4-FFF2-40B4-BE49-F238E27FC236}">
                <a16:creationId xmlns:a16="http://schemas.microsoft.com/office/drawing/2014/main" id="{5005EA4B-13AE-4603-8898-D464F6C1F3BC}"/>
              </a:ext>
            </a:extLst>
          </p:cNvPr>
          <p:cNvCxnSpPr>
            <a:cxnSpLocks/>
          </p:cNvCxnSpPr>
          <p:nvPr/>
        </p:nvCxnSpPr>
        <p:spPr>
          <a:xfrm>
            <a:off x="3071664" y="4721581"/>
            <a:ext cx="535959" cy="0"/>
          </a:xfrm>
          <a:prstGeom prst="line">
            <a:avLst/>
          </a:prstGeom>
          <a:ln w="762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43" name="Прямая соединительная линия 42">
            <a:extLst>
              <a:ext uri="{FF2B5EF4-FFF2-40B4-BE49-F238E27FC236}">
                <a16:creationId xmlns:a16="http://schemas.microsoft.com/office/drawing/2014/main" id="{2DEE38F7-307A-467C-AF8F-FFD3476A1A87}"/>
              </a:ext>
            </a:extLst>
          </p:cNvPr>
          <p:cNvCxnSpPr>
            <a:cxnSpLocks/>
          </p:cNvCxnSpPr>
          <p:nvPr/>
        </p:nvCxnSpPr>
        <p:spPr>
          <a:xfrm>
            <a:off x="5416025" y="4793589"/>
            <a:ext cx="535959" cy="0"/>
          </a:xfrm>
          <a:prstGeom prst="line">
            <a:avLst/>
          </a:prstGeom>
          <a:ln w="762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44" name="Прямая соединительная линия 43">
            <a:extLst>
              <a:ext uri="{FF2B5EF4-FFF2-40B4-BE49-F238E27FC236}">
                <a16:creationId xmlns:a16="http://schemas.microsoft.com/office/drawing/2014/main" id="{61A1FD8B-86BD-4D0E-A0D4-08C6AC1533A1}"/>
              </a:ext>
            </a:extLst>
          </p:cNvPr>
          <p:cNvCxnSpPr>
            <a:cxnSpLocks/>
          </p:cNvCxnSpPr>
          <p:nvPr/>
        </p:nvCxnSpPr>
        <p:spPr>
          <a:xfrm>
            <a:off x="6136105" y="3929493"/>
            <a:ext cx="535959" cy="0"/>
          </a:xfrm>
          <a:prstGeom prst="line">
            <a:avLst/>
          </a:prstGeom>
          <a:ln w="762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47" name="Прямая соединительная линия 46">
            <a:extLst>
              <a:ext uri="{FF2B5EF4-FFF2-40B4-BE49-F238E27FC236}">
                <a16:creationId xmlns:a16="http://schemas.microsoft.com/office/drawing/2014/main" id="{282B5FA2-429B-4C7F-9757-BFEA152D80C8}"/>
              </a:ext>
            </a:extLst>
          </p:cNvPr>
          <p:cNvCxnSpPr>
            <a:cxnSpLocks/>
          </p:cNvCxnSpPr>
          <p:nvPr/>
        </p:nvCxnSpPr>
        <p:spPr>
          <a:xfrm>
            <a:off x="8060268" y="3929493"/>
            <a:ext cx="535959" cy="0"/>
          </a:xfrm>
          <a:prstGeom prst="line">
            <a:avLst/>
          </a:prstGeom>
          <a:ln w="762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50" name="Прямая соединительная линия 49">
            <a:extLst>
              <a:ext uri="{FF2B5EF4-FFF2-40B4-BE49-F238E27FC236}">
                <a16:creationId xmlns:a16="http://schemas.microsoft.com/office/drawing/2014/main" id="{D1E2276E-7812-41F8-8CBE-72601547AEA9}"/>
              </a:ext>
            </a:extLst>
          </p:cNvPr>
          <p:cNvCxnSpPr>
            <a:cxnSpLocks/>
          </p:cNvCxnSpPr>
          <p:nvPr/>
        </p:nvCxnSpPr>
        <p:spPr>
          <a:xfrm>
            <a:off x="6537766" y="3137405"/>
            <a:ext cx="535959" cy="0"/>
          </a:xfrm>
          <a:prstGeom prst="line">
            <a:avLst/>
          </a:prstGeom>
          <a:ln w="76200">
            <a:solidFill>
              <a:srgbClr val="92D050"/>
            </a:solidFill>
          </a:ln>
        </p:spPr>
        <p:style>
          <a:lnRef idx="3">
            <a:schemeClr val="accent2"/>
          </a:lnRef>
          <a:fillRef idx="0">
            <a:schemeClr val="accent2"/>
          </a:fillRef>
          <a:effectRef idx="2">
            <a:schemeClr val="accent2"/>
          </a:effectRef>
          <a:fontRef idx="minor">
            <a:schemeClr val="tx1"/>
          </a:fontRef>
        </p:style>
      </p:cxnSp>
      <p:cxnSp>
        <p:nvCxnSpPr>
          <p:cNvPr id="51" name="Прямая соединительная линия 50">
            <a:extLst>
              <a:ext uri="{FF2B5EF4-FFF2-40B4-BE49-F238E27FC236}">
                <a16:creationId xmlns:a16="http://schemas.microsoft.com/office/drawing/2014/main" id="{50D46782-E264-4E8C-8961-0E54575FDA04}"/>
              </a:ext>
            </a:extLst>
          </p:cNvPr>
          <p:cNvCxnSpPr>
            <a:cxnSpLocks/>
          </p:cNvCxnSpPr>
          <p:nvPr/>
        </p:nvCxnSpPr>
        <p:spPr>
          <a:xfrm>
            <a:off x="7524309" y="3137405"/>
            <a:ext cx="535959" cy="0"/>
          </a:xfrm>
          <a:prstGeom prst="line">
            <a:avLst/>
          </a:prstGeom>
          <a:ln w="76200">
            <a:solidFill>
              <a:srgbClr val="92D050"/>
            </a:solidFill>
          </a:ln>
        </p:spPr>
        <p:style>
          <a:lnRef idx="3">
            <a:schemeClr val="accent2"/>
          </a:lnRef>
          <a:fillRef idx="0">
            <a:schemeClr val="accent2"/>
          </a:fillRef>
          <a:effectRef idx="2">
            <a:schemeClr val="accent2"/>
          </a:effectRef>
          <a:fontRef idx="minor">
            <a:schemeClr val="tx1"/>
          </a:fontRef>
        </p:style>
      </p:cxnSp>
      <p:cxnSp>
        <p:nvCxnSpPr>
          <p:cNvPr id="52" name="Прямая соединительная линия 51">
            <a:extLst>
              <a:ext uri="{FF2B5EF4-FFF2-40B4-BE49-F238E27FC236}">
                <a16:creationId xmlns:a16="http://schemas.microsoft.com/office/drawing/2014/main" id="{CB389348-2D47-453E-82AE-1BFA6DE6A496}"/>
              </a:ext>
            </a:extLst>
          </p:cNvPr>
          <p:cNvCxnSpPr>
            <a:cxnSpLocks/>
          </p:cNvCxnSpPr>
          <p:nvPr/>
        </p:nvCxnSpPr>
        <p:spPr>
          <a:xfrm>
            <a:off x="3492142" y="5657685"/>
            <a:ext cx="535959" cy="0"/>
          </a:xfrm>
          <a:prstGeom prst="line">
            <a:avLst/>
          </a:prstGeom>
          <a:ln w="76200">
            <a:solidFill>
              <a:srgbClr val="92D050"/>
            </a:solidFill>
          </a:ln>
        </p:spPr>
        <p:style>
          <a:lnRef idx="3">
            <a:schemeClr val="accent2"/>
          </a:lnRef>
          <a:fillRef idx="0">
            <a:schemeClr val="accent2"/>
          </a:fillRef>
          <a:effectRef idx="2">
            <a:schemeClr val="accent2"/>
          </a:effectRef>
          <a:fontRef idx="minor">
            <a:schemeClr val="tx1"/>
          </a:fontRef>
        </p:style>
      </p:cxnSp>
      <p:cxnSp>
        <p:nvCxnSpPr>
          <p:cNvPr id="53" name="Прямая соединительная линия 52">
            <a:extLst>
              <a:ext uri="{FF2B5EF4-FFF2-40B4-BE49-F238E27FC236}">
                <a16:creationId xmlns:a16="http://schemas.microsoft.com/office/drawing/2014/main" id="{A7E146A6-A2F2-4886-8B64-CEEF2B486271}"/>
              </a:ext>
            </a:extLst>
          </p:cNvPr>
          <p:cNvCxnSpPr>
            <a:cxnSpLocks/>
          </p:cNvCxnSpPr>
          <p:nvPr/>
        </p:nvCxnSpPr>
        <p:spPr>
          <a:xfrm>
            <a:off x="4655840" y="5657685"/>
            <a:ext cx="535959" cy="0"/>
          </a:xfrm>
          <a:prstGeom prst="line">
            <a:avLst/>
          </a:prstGeom>
          <a:ln w="76200">
            <a:solidFill>
              <a:srgbClr val="92D050"/>
            </a:solidFill>
          </a:ln>
        </p:spPr>
        <p:style>
          <a:lnRef idx="3">
            <a:schemeClr val="accent2"/>
          </a:lnRef>
          <a:fillRef idx="0">
            <a:schemeClr val="accent2"/>
          </a:fillRef>
          <a:effectRef idx="2">
            <a:schemeClr val="accent2"/>
          </a:effectRef>
          <a:fontRef idx="minor">
            <a:schemeClr val="tx1"/>
          </a:fontRef>
        </p:style>
      </p:cxnSp>
      <p:cxnSp>
        <p:nvCxnSpPr>
          <p:cNvPr id="54" name="Прямая соединительная линия 53">
            <a:extLst>
              <a:ext uri="{FF2B5EF4-FFF2-40B4-BE49-F238E27FC236}">
                <a16:creationId xmlns:a16="http://schemas.microsoft.com/office/drawing/2014/main" id="{16BDE86D-363C-4328-B4FC-A162759BA28F}"/>
              </a:ext>
            </a:extLst>
          </p:cNvPr>
          <p:cNvCxnSpPr>
            <a:cxnSpLocks/>
          </p:cNvCxnSpPr>
          <p:nvPr/>
        </p:nvCxnSpPr>
        <p:spPr>
          <a:xfrm>
            <a:off x="4028101" y="5973319"/>
            <a:ext cx="535959" cy="0"/>
          </a:xfrm>
          <a:prstGeom prst="line">
            <a:avLst/>
          </a:prstGeom>
          <a:ln w="762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55" name="Прямая соединительная линия 54">
            <a:extLst>
              <a:ext uri="{FF2B5EF4-FFF2-40B4-BE49-F238E27FC236}">
                <a16:creationId xmlns:a16="http://schemas.microsoft.com/office/drawing/2014/main" id="{DF6519BF-9657-4C05-A653-F04272E2696E}"/>
              </a:ext>
            </a:extLst>
          </p:cNvPr>
          <p:cNvCxnSpPr>
            <a:cxnSpLocks/>
          </p:cNvCxnSpPr>
          <p:nvPr/>
        </p:nvCxnSpPr>
        <p:spPr>
          <a:xfrm>
            <a:off x="7042121" y="2740071"/>
            <a:ext cx="535959" cy="0"/>
          </a:xfrm>
          <a:prstGeom prst="line">
            <a:avLst/>
          </a:prstGeom>
          <a:ln w="76200">
            <a:solidFill>
              <a:srgbClr val="0070C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6299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19</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Gradient</a:t>
            </a:r>
            <a:r>
              <a:rPr lang="en-US" sz="2400" b="1" dirty="0">
                <a:solidFill>
                  <a:schemeClr val="bg1"/>
                </a:solidFill>
                <a:latin typeface="Verdana" panose="020B0604030504040204" pitchFamily="34" charset="0"/>
                <a:ea typeface="Verdana" panose="020B0604030504040204" pitchFamily="34" charset="0"/>
              </a:rPr>
              <a:t> Boosting : </a:t>
            </a:r>
            <a:r>
              <a:rPr lang="ru-RU" sz="2400" dirty="0">
                <a:solidFill>
                  <a:schemeClr val="bg1"/>
                </a:solidFill>
                <a:latin typeface="Verdana" panose="020B0604030504040204" pitchFamily="34" charset="0"/>
                <a:ea typeface="Verdana" panose="020B0604030504040204" pitchFamily="34" charset="0"/>
              </a:rPr>
              <a:t>Пример</a:t>
            </a:r>
            <a:r>
              <a:rPr lang="en-US" sz="2400" b="1" dirty="0">
                <a:solidFill>
                  <a:schemeClr val="bg1"/>
                </a:solidFill>
                <a:latin typeface="Verdana" panose="020B0604030504040204" pitchFamily="34" charset="0"/>
                <a:ea typeface="Verdana" panose="020B0604030504040204" pitchFamily="34" charset="0"/>
              </a:rPr>
              <a:t> </a:t>
            </a:r>
            <a:endParaRPr lang="ru-RU" sz="24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Заголовок 3">
            <a:extLst>
              <a:ext uri="{FF2B5EF4-FFF2-40B4-BE49-F238E27FC236}">
                <a16:creationId xmlns:a16="http://schemas.microsoft.com/office/drawing/2014/main" id="{636E63F3-279C-4C70-B38E-F9DF66614F8E}"/>
              </a:ext>
            </a:extLst>
          </p:cNvPr>
          <p:cNvSpPr>
            <a:spLocks noGrp="1"/>
          </p:cNvSpPr>
          <p:nvPr>
            <p:ph type="title"/>
          </p:nvPr>
        </p:nvSpPr>
        <p:spPr>
          <a:xfrm>
            <a:off x="847408" y="627584"/>
            <a:ext cx="10972800" cy="1143000"/>
          </a:xfrm>
        </p:spPr>
        <p:txBody>
          <a:bodyPr>
            <a:normAutofit/>
          </a:bodyPr>
          <a:lstStyle/>
          <a:p>
            <a:endParaRPr lang="ru-RU" sz="3200" dirty="0"/>
          </a:p>
        </p:txBody>
      </p:sp>
      <p:sp>
        <p:nvSpPr>
          <p:cNvPr id="26" name="Прямоугольник 25">
            <a:extLst>
              <a:ext uri="{FF2B5EF4-FFF2-40B4-BE49-F238E27FC236}">
                <a16:creationId xmlns:a16="http://schemas.microsoft.com/office/drawing/2014/main" id="{525286E9-1107-4393-ABC8-FBB5747275C0}"/>
              </a:ext>
            </a:extLst>
          </p:cNvPr>
          <p:cNvSpPr/>
          <p:nvPr/>
        </p:nvSpPr>
        <p:spPr>
          <a:xfrm rot="5400000">
            <a:off x="5818663" y="1085126"/>
            <a:ext cx="1203923" cy="9988020"/>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a:extLst>
              <a:ext uri="{FF2B5EF4-FFF2-40B4-BE49-F238E27FC236}">
                <a16:creationId xmlns:a16="http://schemas.microsoft.com/office/drawing/2014/main" id="{0532736E-B655-4142-BD6C-1C4ADBF114A4}"/>
              </a:ext>
            </a:extLst>
          </p:cNvPr>
          <p:cNvSpPr/>
          <p:nvPr/>
        </p:nvSpPr>
        <p:spPr>
          <a:xfrm>
            <a:off x="301579" y="1309505"/>
            <a:ext cx="1506486" cy="5165620"/>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a:extLst>
              <a:ext uri="{FF2B5EF4-FFF2-40B4-BE49-F238E27FC236}">
                <a16:creationId xmlns:a16="http://schemas.microsoft.com/office/drawing/2014/main" id="{7CF06B4B-F82B-4362-8E1E-039409384BBD}"/>
              </a:ext>
            </a:extLst>
          </p:cNvPr>
          <p:cNvSpPr/>
          <p:nvPr/>
        </p:nvSpPr>
        <p:spPr>
          <a:xfrm rot="5400000">
            <a:off x="6124742" y="-3245007"/>
            <a:ext cx="673019" cy="9988020"/>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a:extLst>
              <a:ext uri="{FF2B5EF4-FFF2-40B4-BE49-F238E27FC236}">
                <a16:creationId xmlns:a16="http://schemas.microsoft.com/office/drawing/2014/main" id="{5375F7C4-E5EF-4647-8FD2-5BF90631435F}"/>
              </a:ext>
            </a:extLst>
          </p:cNvPr>
          <p:cNvSpPr/>
          <p:nvPr/>
        </p:nvSpPr>
        <p:spPr>
          <a:xfrm>
            <a:off x="10657183" y="1607572"/>
            <a:ext cx="1506486" cy="4674797"/>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Picture 2" descr="Gradient Boosting Machines · UC Business Analytics R Programming Guide">
            <a:extLst>
              <a:ext uri="{FF2B5EF4-FFF2-40B4-BE49-F238E27FC236}">
                <a16:creationId xmlns:a16="http://schemas.microsoft.com/office/drawing/2014/main" id="{6D11BA27-A4BD-4A87-1D34-642611F3A2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1704" y="1226095"/>
            <a:ext cx="5184576"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31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Ранее в Машинном обучении</a:t>
            </a: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5" name="Заголовок 1"/>
          <p:cNvSpPr txBox="1">
            <a:spLocks/>
          </p:cNvSpPr>
          <p:nvPr/>
        </p:nvSpPr>
        <p:spPr>
          <a:xfrm>
            <a:off x="2135559" y="785109"/>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b="1" dirty="0">
              <a:solidFill>
                <a:schemeClr val="bg1"/>
              </a:solidFill>
              <a:latin typeface="Verdana" panose="020B0604030504040204" pitchFamily="34" charset="0"/>
              <a:ea typeface="Verdana" panose="020B0604030504040204" pitchFamily="34" charset="0"/>
            </a:endParaRPr>
          </a:p>
        </p:txBody>
      </p:sp>
      <p:sp>
        <p:nvSpPr>
          <p:cNvPr id="11" name="Прямоугольник 10">
            <a:extLst>
              <a:ext uri="{FF2B5EF4-FFF2-40B4-BE49-F238E27FC236}">
                <a16:creationId xmlns:a16="http://schemas.microsoft.com/office/drawing/2014/main" id="{A764042A-EC52-463E-A7A7-164C646B1A2A}"/>
              </a:ext>
            </a:extLst>
          </p:cNvPr>
          <p:cNvSpPr/>
          <p:nvPr/>
        </p:nvSpPr>
        <p:spPr>
          <a:xfrm>
            <a:off x="335360" y="1244709"/>
            <a:ext cx="9505056" cy="3662541"/>
          </a:xfrm>
          <a:prstGeom prst="rect">
            <a:avLst/>
          </a:prstGeom>
        </p:spPr>
        <p:txBody>
          <a:bodyPr wrap="square">
            <a:spAutoFit/>
          </a:bodyPr>
          <a:lstStyle/>
          <a:p>
            <a:r>
              <a:rPr lang="ru-RU" sz="3200" b="1" spc="-1" dirty="0">
                <a:solidFill>
                  <a:schemeClr val="bg1"/>
                </a:solidFill>
                <a:latin typeface="Verdana" panose="020B0604030504040204" pitchFamily="34" charset="0"/>
                <a:ea typeface="Verdana" panose="020B0604030504040204" pitchFamily="34" charset="0"/>
              </a:rPr>
              <a:t>Ансамблевые Методы </a:t>
            </a:r>
          </a:p>
          <a:p>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Усреднения</a:t>
            </a:r>
            <a:endPar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голосования</a:t>
            </a:r>
          </a:p>
          <a:p>
            <a:pPr marL="800100" lvl="1" indent="-342900">
              <a:buFont typeface="Arial" panose="020B0604020202020204" pitchFamily="34" charset="0"/>
              <a:buChar char="•"/>
            </a:pP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Bagging</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 берем разные данные</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800100" lvl="1" indent="-342900">
              <a:buFont typeface="Wingdings" panose="05000000000000000000" pitchFamily="2" charset="2"/>
              <a:buChar char="Ø"/>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Bootstrapping: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данные</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параметры</a:t>
            </a:r>
          </a:p>
          <a:p>
            <a:pPr lvl="1"/>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p>
          <a:p>
            <a:pPr marL="342900" indent="-34290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Random Forest</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(много деревьев)</a:t>
            </a:r>
          </a:p>
          <a:p>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96529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20</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1919536" y="176904"/>
            <a:ext cx="8404866" cy="484915"/>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Gradient Boosting : </a:t>
            </a:r>
            <a:r>
              <a:rPr lang="ru-RU" sz="3200" dirty="0">
                <a:solidFill>
                  <a:schemeClr val="bg1"/>
                </a:solidFill>
                <a:latin typeface="Verdana" panose="020B0604030504040204" pitchFamily="34" charset="0"/>
                <a:ea typeface="Verdana" panose="020B0604030504040204" pitchFamily="34" charset="0"/>
              </a:rPr>
              <a:t>Классификация</a:t>
            </a:r>
            <a:r>
              <a:rPr lang="en-US" sz="3200" b="1" dirty="0">
                <a:solidFill>
                  <a:schemeClr val="bg1"/>
                </a:solidFill>
                <a:latin typeface="Verdana" panose="020B0604030504040204" pitchFamily="34" charset="0"/>
                <a:ea typeface="Verdana" panose="020B0604030504040204" pitchFamily="34" charset="0"/>
              </a:rPr>
              <a:t> </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13" name="Прямоугольник 12">
                <a:extLst>
                  <a:ext uri="{FF2B5EF4-FFF2-40B4-BE49-F238E27FC236}">
                    <a16:creationId xmlns:a16="http://schemas.microsoft.com/office/drawing/2014/main" id="{DA58260E-BDCD-4BB9-986B-79EB0E07CB78}"/>
                  </a:ext>
                </a:extLst>
              </p:cNvPr>
              <p:cNvSpPr/>
              <p:nvPr/>
            </p:nvSpPr>
            <p:spPr>
              <a:xfrm>
                <a:off x="4383232" y="3064128"/>
                <a:ext cx="2140971" cy="6481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𝐿</m:t>
                      </m:r>
                      <m:d>
                        <m:dPr>
                          <m:ctrlPr>
                            <a:rPr lang="en-US" sz="3200" b="1" i="1" smtClean="0">
                              <a:solidFill>
                                <a:schemeClr val="bg1"/>
                              </a:solidFill>
                              <a:latin typeface="Cambria Math" panose="02040503050406030204" pitchFamily="18" charset="0"/>
                            </a:rPr>
                          </m:ctrlPr>
                        </m:dPr>
                        <m:e>
                          <m:r>
                            <a:rPr lang="en-US" sz="3200" b="1" i="1" smtClean="0">
                              <a:solidFill>
                                <a:schemeClr val="bg1"/>
                              </a:solidFill>
                              <a:latin typeface="Cambria Math" panose="02040503050406030204" pitchFamily="18" charset="0"/>
                            </a:rPr>
                            <m:t>𝒚</m:t>
                          </m:r>
                          <m:r>
                            <a:rPr lang="en-US" sz="3200" b="1" i="1" smtClean="0">
                              <a:solidFill>
                                <a:schemeClr val="bg1"/>
                              </a:solidFill>
                              <a:latin typeface="Cambria Math" panose="02040503050406030204" pitchFamily="18" charset="0"/>
                            </a:rPr>
                            <m:t>,</m:t>
                          </m:r>
                          <m:acc>
                            <m:accPr>
                              <m:chr m:val="̂"/>
                              <m:ctrlPr>
                                <a:rPr lang="en-US" sz="3200" b="1" i="1" smtClean="0">
                                  <a:solidFill>
                                    <a:schemeClr val="bg1"/>
                                  </a:solidFill>
                                  <a:latin typeface="Cambria Math" panose="02040503050406030204" pitchFamily="18" charset="0"/>
                                </a:rPr>
                              </m:ctrlPr>
                            </m:accPr>
                            <m:e>
                              <m:r>
                                <a:rPr lang="en-US" sz="3200" b="1" i="1" smtClean="0">
                                  <a:solidFill>
                                    <a:schemeClr val="bg1"/>
                                  </a:solidFill>
                                  <a:latin typeface="Cambria Math" panose="02040503050406030204" pitchFamily="18" charset="0"/>
                                </a:rPr>
                                <m:t>𝒚</m:t>
                              </m:r>
                            </m:e>
                          </m:acc>
                          <m:d>
                            <m:dPr>
                              <m:ctrlPr>
                                <a:rPr lang="en-US" sz="3200" b="0" i="1" smtClean="0">
                                  <a:solidFill>
                                    <a:schemeClr val="bg1"/>
                                  </a:solidFill>
                                  <a:latin typeface="Cambria Math" panose="02040503050406030204" pitchFamily="18" charset="0"/>
                                </a:rPr>
                              </m:ctrlPr>
                            </m:dPr>
                            <m:e>
                              <m:r>
                                <a:rPr lang="en-US" sz="3200" b="1" i="1" smtClean="0">
                                  <a:solidFill>
                                    <a:schemeClr val="bg1"/>
                                  </a:solidFill>
                                  <a:latin typeface="Cambria Math" panose="02040503050406030204" pitchFamily="18" charset="0"/>
                                </a:rPr>
                                <m:t>𝑿</m:t>
                              </m:r>
                            </m:e>
                          </m:d>
                        </m:e>
                      </m:d>
                    </m:oMath>
                  </m:oMathPara>
                </a14:m>
                <a:endParaRPr lang="ru-RU" sz="2800" b="1" dirty="0"/>
              </a:p>
            </p:txBody>
          </p:sp>
        </mc:Choice>
        <mc:Fallback xmlns="">
          <p:sp>
            <p:nvSpPr>
              <p:cNvPr id="13" name="Прямоугольник 12">
                <a:extLst>
                  <a:ext uri="{FF2B5EF4-FFF2-40B4-BE49-F238E27FC236}">
                    <a16:creationId xmlns:a16="http://schemas.microsoft.com/office/drawing/2014/main" id="{DA58260E-BDCD-4BB9-986B-79EB0E07CB78}"/>
                  </a:ext>
                </a:extLst>
              </p:cNvPr>
              <p:cNvSpPr>
                <a:spLocks noRot="1" noChangeAspect="1" noMove="1" noResize="1" noEditPoints="1" noAdjustHandles="1" noChangeArrowheads="1" noChangeShapeType="1" noTextEdit="1"/>
              </p:cNvSpPr>
              <p:nvPr/>
            </p:nvSpPr>
            <p:spPr>
              <a:xfrm>
                <a:off x="4383232" y="3064128"/>
                <a:ext cx="2140971" cy="648191"/>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6" name="Прямоугольник 15">
                <a:extLst>
                  <a:ext uri="{FF2B5EF4-FFF2-40B4-BE49-F238E27FC236}">
                    <a16:creationId xmlns:a16="http://schemas.microsoft.com/office/drawing/2014/main" id="{52ED4AD5-0B8F-401E-B9F0-92FEF9BBE667}"/>
                  </a:ext>
                </a:extLst>
              </p:cNvPr>
              <p:cNvSpPr/>
              <p:nvPr/>
            </p:nvSpPr>
            <p:spPr>
              <a:xfrm>
                <a:off x="2063552" y="2204864"/>
                <a:ext cx="17525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panose="02040503050406030204" pitchFamily="18" charset="0"/>
                        </a:rPr>
                        <m:t>𝑿</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dirty="0">
                              <a:solidFill>
                                <a:schemeClr val="bg1"/>
                              </a:solidFill>
                              <a:latin typeface="Times New Roman" panose="02020603050405020304" pitchFamily="18" charset="0"/>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b="1" dirty="0">
                              <a:solidFill>
                                <a:schemeClr val="bg1"/>
                              </a:solidFill>
                              <a:latin typeface="IBM Plex Mono" panose="020B0509050203000203" pitchFamily="49" charset="-52"/>
                              <a:cs typeface="Times New Roman" panose="02020603050405020304" pitchFamily="18" charset="0"/>
                            </a:rPr>
                            <m:t>ℝ</m:t>
                          </m:r>
                        </m:e>
                        <m:sup>
                          <m:r>
                            <a:rPr lang="en-US" sz="3200" b="0" i="1" dirty="0" smtClean="0">
                              <a:solidFill>
                                <a:schemeClr val="bg1"/>
                              </a:solidFill>
                              <a:latin typeface="Cambria Math" panose="02040503050406030204" pitchFamily="18" charset="0"/>
                              <a:cs typeface="Times New Roman" panose="02020603050405020304" pitchFamily="18" charset="0"/>
                            </a:rPr>
                            <m:t>𝑛</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𝑝</m:t>
                          </m:r>
                        </m:sup>
                      </m:sSup>
                    </m:oMath>
                  </m:oMathPara>
                </a14:m>
                <a:endParaRPr lang="ru-RU" sz="2800" dirty="0"/>
              </a:p>
            </p:txBody>
          </p:sp>
        </mc:Choice>
        <mc:Fallback>
          <p:sp>
            <p:nvSpPr>
              <p:cNvPr id="16" name="Прямоугольник 15">
                <a:extLst>
                  <a:ext uri="{FF2B5EF4-FFF2-40B4-BE49-F238E27FC236}">
                    <a16:creationId xmlns:a16="http://schemas.microsoft.com/office/drawing/2014/main" id="{52ED4AD5-0B8F-401E-B9F0-92FEF9BBE667}"/>
                  </a:ext>
                </a:extLst>
              </p:cNvPr>
              <p:cNvSpPr>
                <a:spLocks noRot="1" noChangeAspect="1" noMove="1" noResize="1" noEditPoints="1" noAdjustHandles="1" noChangeArrowheads="1" noChangeShapeType="1" noTextEdit="1"/>
              </p:cNvSpPr>
              <p:nvPr/>
            </p:nvSpPr>
            <p:spPr>
              <a:xfrm>
                <a:off x="2063552" y="2204864"/>
                <a:ext cx="1752596" cy="584775"/>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7" name="Прямоугольник 16">
                <a:extLst>
                  <a:ext uri="{FF2B5EF4-FFF2-40B4-BE49-F238E27FC236}">
                    <a16:creationId xmlns:a16="http://schemas.microsoft.com/office/drawing/2014/main" id="{5D2F520E-4FEF-437F-B544-C5080A1753C5}"/>
                  </a:ext>
                </a:extLst>
              </p:cNvPr>
              <p:cNvSpPr/>
              <p:nvPr/>
            </p:nvSpPr>
            <p:spPr>
              <a:xfrm>
                <a:off x="6031912" y="2148477"/>
                <a:ext cx="168482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panose="02040503050406030204" pitchFamily="18" charset="0"/>
                        </a:rPr>
                        <m:t>𝒚</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dirty="0">
                              <a:solidFill>
                                <a:schemeClr val="bg1"/>
                              </a:solidFill>
                              <a:latin typeface="Times New Roman" panose="02020603050405020304" pitchFamily="18" charset="0"/>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b="1" dirty="0">
                              <a:solidFill>
                                <a:schemeClr val="bg1"/>
                              </a:solidFill>
                              <a:latin typeface="IBM Plex Mono" panose="020B0509050203000203" pitchFamily="49" charset="-52"/>
                              <a:cs typeface="Times New Roman" panose="02020603050405020304" pitchFamily="18" charset="0"/>
                            </a:rPr>
                            <m:t>ℕ</m:t>
                          </m:r>
                        </m:e>
                        <m:sup>
                          <m:r>
                            <a:rPr lang="en-US" sz="3200" b="0" i="1" dirty="0" smtClean="0">
                              <a:solidFill>
                                <a:schemeClr val="bg1"/>
                              </a:solidFill>
                              <a:latin typeface="Cambria Math" panose="02040503050406030204" pitchFamily="18" charset="0"/>
                              <a:cs typeface="Times New Roman" panose="02020603050405020304" pitchFamily="18" charset="0"/>
                            </a:rPr>
                            <m:t>𝑛</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sup>
                      </m:sSup>
                    </m:oMath>
                  </m:oMathPara>
                </a14:m>
                <a:endParaRPr lang="ru-RU" sz="2800" dirty="0"/>
              </a:p>
            </p:txBody>
          </p:sp>
        </mc:Choice>
        <mc:Fallback>
          <p:sp>
            <p:nvSpPr>
              <p:cNvPr id="17" name="Прямоугольник 16">
                <a:extLst>
                  <a:ext uri="{FF2B5EF4-FFF2-40B4-BE49-F238E27FC236}">
                    <a16:creationId xmlns:a16="http://schemas.microsoft.com/office/drawing/2014/main" id="{5D2F520E-4FEF-437F-B544-C5080A1753C5}"/>
                  </a:ext>
                </a:extLst>
              </p:cNvPr>
              <p:cNvSpPr>
                <a:spLocks noRot="1" noChangeAspect="1" noMove="1" noResize="1" noEditPoints="1" noAdjustHandles="1" noChangeArrowheads="1" noChangeShapeType="1" noTextEdit="1"/>
              </p:cNvSpPr>
              <p:nvPr/>
            </p:nvSpPr>
            <p:spPr>
              <a:xfrm>
                <a:off x="6031912" y="2148477"/>
                <a:ext cx="1684820" cy="584775"/>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Прямоугольник 17">
                <a:extLst>
                  <a:ext uri="{FF2B5EF4-FFF2-40B4-BE49-F238E27FC236}">
                    <a16:creationId xmlns:a16="http://schemas.microsoft.com/office/drawing/2014/main" id="{5BB68895-2B23-419E-9D3E-24D23B28484F}"/>
                  </a:ext>
                </a:extLst>
              </p:cNvPr>
              <p:cNvSpPr/>
              <p:nvPr/>
            </p:nvSpPr>
            <p:spPr>
              <a:xfrm>
                <a:off x="2855640" y="3941471"/>
                <a:ext cx="59296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ea typeface="Verdana" panose="020B0604030504040204" pitchFamily="34" charset="0"/>
                        </a:rPr>
                        <m:t>𝐿</m:t>
                      </m:r>
                      <m:r>
                        <a:rPr lang="en-US" sz="2800" i="1" smtClean="0">
                          <a:solidFill>
                            <a:schemeClr val="bg1"/>
                          </a:solidFill>
                          <a:latin typeface="Cambria Math" panose="02040503050406030204" pitchFamily="18" charset="0"/>
                          <a:ea typeface="Verdana" panose="020B0604030504040204" pitchFamily="34" charset="0"/>
                        </a:rPr>
                        <m:t>=</m:t>
                      </m:r>
                      <m:r>
                        <a:rPr lang="en-US" sz="2800" b="1" i="1">
                          <a:solidFill>
                            <a:schemeClr val="bg1"/>
                          </a:solidFill>
                          <a:latin typeface="Cambria Math" panose="02040503050406030204" pitchFamily="18" charset="0"/>
                          <a:ea typeface="Verdana" panose="020B0604030504040204" pitchFamily="34" charset="0"/>
                        </a:rPr>
                        <m:t>𝒚</m:t>
                      </m:r>
                      <m:r>
                        <a:rPr lang="en-US" sz="2800" i="1">
                          <a:solidFill>
                            <a:schemeClr val="bg1"/>
                          </a:solidFill>
                          <a:latin typeface="Cambria Math" panose="02040503050406030204" pitchFamily="18" charset="0"/>
                          <a:ea typeface="Verdana" panose="020B0604030504040204" pitchFamily="34" charset="0"/>
                        </a:rPr>
                        <m:t>∗</m:t>
                      </m:r>
                      <m:func>
                        <m:funcPr>
                          <m:ctrlPr>
                            <a:rPr lang="en-US" sz="2800" i="1">
                              <a:solidFill>
                                <a:schemeClr val="bg1"/>
                              </a:solidFill>
                              <a:latin typeface="Cambria Math" panose="02040503050406030204" pitchFamily="18" charset="0"/>
                              <a:ea typeface="Cambria Math" panose="02040503050406030204" pitchFamily="18" charset="0"/>
                            </a:rPr>
                          </m:ctrlPr>
                        </m:funcPr>
                        <m:fName>
                          <m:r>
                            <m:rPr>
                              <m:sty m:val="p"/>
                            </m:rPr>
                            <a:rPr lang="en-US" sz="2800">
                              <a:solidFill>
                                <a:schemeClr val="bg1"/>
                              </a:solidFill>
                              <a:latin typeface="Cambria Math" panose="02040503050406030204" pitchFamily="18" charset="0"/>
                              <a:ea typeface="Verdana" panose="020B0604030504040204" pitchFamily="34" charset="0"/>
                            </a:rPr>
                            <m:t>log</m:t>
                          </m:r>
                        </m:fName>
                        <m:e>
                          <m:d>
                            <m:dPr>
                              <m:ctrlPr>
                                <a:rPr lang="en-US" sz="2800" i="1">
                                  <a:solidFill>
                                    <a:schemeClr val="bg1"/>
                                  </a:solidFill>
                                  <a:latin typeface="Cambria Math" panose="02040503050406030204" pitchFamily="18" charset="0"/>
                                  <a:ea typeface="Verdana" panose="020B0604030504040204" pitchFamily="34" charset="0"/>
                                </a:rPr>
                              </m:ctrlPr>
                            </m:dPr>
                            <m:e>
                              <m:acc>
                                <m:accPr>
                                  <m:chr m:val="̂"/>
                                  <m:ctrlPr>
                                    <a:rPr lang="en-US" sz="2800" b="1" i="1">
                                      <a:solidFill>
                                        <a:schemeClr val="bg1"/>
                                      </a:solidFill>
                                      <a:latin typeface="Cambria Math" panose="02040503050406030204" pitchFamily="18" charset="0"/>
                                      <a:ea typeface="Verdana" panose="020B0604030504040204" pitchFamily="34" charset="0"/>
                                    </a:rPr>
                                  </m:ctrlPr>
                                </m:accPr>
                                <m:e>
                                  <m:r>
                                    <a:rPr lang="en-US" sz="2800" b="1" i="1">
                                      <a:solidFill>
                                        <a:schemeClr val="bg1"/>
                                      </a:solidFill>
                                      <a:latin typeface="Cambria Math" panose="02040503050406030204" pitchFamily="18" charset="0"/>
                                      <a:ea typeface="Verdana" panose="020B0604030504040204" pitchFamily="34" charset="0"/>
                                    </a:rPr>
                                    <m:t>𝒚</m:t>
                                  </m:r>
                                </m:e>
                              </m:acc>
                            </m:e>
                          </m:d>
                        </m:e>
                      </m:func>
                      <m:r>
                        <a:rPr lang="en-US" sz="2800" b="0" i="1" smtClean="0">
                          <a:solidFill>
                            <a:schemeClr val="bg1"/>
                          </a:solidFill>
                          <a:latin typeface="Cambria Math" panose="02040503050406030204" pitchFamily="18" charset="0"/>
                          <a:ea typeface="Verdana" panose="020B0604030504040204" pitchFamily="34" charset="0"/>
                        </a:rPr>
                        <m:t>+</m:t>
                      </m:r>
                      <m:d>
                        <m:dPr>
                          <m:ctrlPr>
                            <a:rPr lang="en-US" sz="2800" b="0" i="1" smtClean="0">
                              <a:solidFill>
                                <a:schemeClr val="bg1"/>
                              </a:solidFill>
                              <a:latin typeface="Cambria Math" panose="02040503050406030204" pitchFamily="18" charset="0"/>
                              <a:ea typeface="Verdana" panose="020B0604030504040204" pitchFamily="34" charset="0"/>
                            </a:rPr>
                          </m:ctrlPr>
                        </m:dPr>
                        <m:e>
                          <m:r>
                            <a:rPr lang="en-US" sz="2800" b="0" i="1" smtClean="0">
                              <a:solidFill>
                                <a:schemeClr val="bg1"/>
                              </a:solidFill>
                              <a:latin typeface="Cambria Math" panose="02040503050406030204" pitchFamily="18" charset="0"/>
                              <a:ea typeface="Verdana" panose="020B0604030504040204" pitchFamily="34" charset="0"/>
                            </a:rPr>
                            <m:t>1−</m:t>
                          </m:r>
                          <m:r>
                            <a:rPr lang="en-US" sz="2800" b="1" i="1">
                              <a:solidFill>
                                <a:schemeClr val="bg1"/>
                              </a:solidFill>
                              <a:latin typeface="Cambria Math" panose="02040503050406030204" pitchFamily="18" charset="0"/>
                              <a:ea typeface="Verdana" panose="020B0604030504040204" pitchFamily="34" charset="0"/>
                            </a:rPr>
                            <m:t>𝒚</m:t>
                          </m:r>
                        </m:e>
                      </m:d>
                      <m:r>
                        <a:rPr lang="en-US" sz="2800" b="0" i="1" smtClean="0">
                          <a:solidFill>
                            <a:schemeClr val="bg1"/>
                          </a:solidFill>
                          <a:latin typeface="Cambria Math" panose="02040503050406030204" pitchFamily="18" charset="0"/>
                          <a:ea typeface="Verdana" panose="020B0604030504040204" pitchFamily="34" charset="0"/>
                        </a:rPr>
                        <m:t>∗</m:t>
                      </m:r>
                      <m:r>
                        <m:rPr>
                          <m:sty m:val="p"/>
                        </m:rPr>
                        <a:rPr lang="en-US" sz="2800">
                          <a:solidFill>
                            <a:schemeClr val="bg1"/>
                          </a:solidFill>
                          <a:latin typeface="Cambria Math" panose="02040503050406030204" pitchFamily="18" charset="0"/>
                          <a:ea typeface="Verdana" panose="020B0604030504040204" pitchFamily="34" charset="0"/>
                        </a:rPr>
                        <m:t>log</m:t>
                      </m:r>
                      <m:r>
                        <a:rPr lang="en-US" sz="2800" i="1">
                          <a:solidFill>
                            <a:schemeClr val="bg1"/>
                          </a:solidFill>
                          <a:latin typeface="Cambria Math" panose="02040503050406030204" pitchFamily="18" charset="0"/>
                          <a:ea typeface="Verdana" panose="020B0604030504040204" pitchFamily="34" charset="0"/>
                        </a:rPr>
                        <m:t>⁡(1−</m:t>
                      </m:r>
                      <m:acc>
                        <m:accPr>
                          <m:chr m:val="̂"/>
                          <m:ctrlPr>
                            <a:rPr lang="en-US" sz="2800" b="1" i="1">
                              <a:solidFill>
                                <a:schemeClr val="bg1"/>
                              </a:solidFill>
                              <a:latin typeface="Cambria Math" panose="02040503050406030204" pitchFamily="18" charset="0"/>
                              <a:ea typeface="Verdana" panose="020B0604030504040204" pitchFamily="34" charset="0"/>
                            </a:rPr>
                          </m:ctrlPr>
                        </m:accPr>
                        <m:e>
                          <m:r>
                            <a:rPr lang="en-US" sz="2800" b="1" i="1">
                              <a:solidFill>
                                <a:schemeClr val="bg1"/>
                              </a:solidFill>
                              <a:latin typeface="Cambria Math" panose="02040503050406030204" pitchFamily="18" charset="0"/>
                              <a:ea typeface="Verdana" panose="020B0604030504040204" pitchFamily="34" charset="0"/>
                            </a:rPr>
                            <m:t>𝒚</m:t>
                          </m:r>
                        </m:e>
                      </m:acc>
                      <m:r>
                        <a:rPr lang="en-US" sz="2800" i="1">
                          <a:solidFill>
                            <a:schemeClr val="bg1"/>
                          </a:solidFill>
                          <a:latin typeface="Cambria Math" panose="02040503050406030204" pitchFamily="18" charset="0"/>
                          <a:ea typeface="Verdana" panose="020B0604030504040204" pitchFamily="34" charset="0"/>
                        </a:rPr>
                        <m:t>)</m:t>
                      </m:r>
                    </m:oMath>
                  </m:oMathPara>
                </a14:m>
                <a:endParaRPr lang="ru-RU" sz="2800" dirty="0"/>
              </a:p>
            </p:txBody>
          </p:sp>
        </mc:Choice>
        <mc:Fallback xmlns="">
          <p:sp>
            <p:nvSpPr>
              <p:cNvPr id="18" name="Прямоугольник 17">
                <a:extLst>
                  <a:ext uri="{FF2B5EF4-FFF2-40B4-BE49-F238E27FC236}">
                    <a16:creationId xmlns:a16="http://schemas.microsoft.com/office/drawing/2014/main" id="{5BB68895-2B23-419E-9D3E-24D23B28484F}"/>
                  </a:ext>
                </a:extLst>
              </p:cNvPr>
              <p:cNvSpPr>
                <a:spLocks noRot="1" noChangeAspect="1" noMove="1" noResize="1" noEditPoints="1" noAdjustHandles="1" noChangeArrowheads="1" noChangeShapeType="1" noTextEdit="1"/>
              </p:cNvSpPr>
              <p:nvPr/>
            </p:nvSpPr>
            <p:spPr>
              <a:xfrm>
                <a:off x="2855640" y="3941471"/>
                <a:ext cx="5929637" cy="523220"/>
              </a:xfrm>
              <a:prstGeom prst="rect">
                <a:avLst/>
              </a:prstGeom>
              <a:blipFill>
                <a:blip r:embed="rId7"/>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3970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3"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29741" y="6475125"/>
            <a:ext cx="962260" cy="411230"/>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21</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1847528" y="176904"/>
            <a:ext cx="9073008" cy="520826"/>
          </a:xfrm>
          <a:prstGeom prst="rect">
            <a:avLst/>
          </a:prstGeom>
        </p:spPr>
        <p:txBody>
          <a:bodyPr/>
          <a:lstStyle/>
          <a:p>
            <a:pPr algn="ctr"/>
            <a:r>
              <a:rPr lang="en-US" sz="3200" dirty="0">
                <a:solidFill>
                  <a:schemeClr val="bg1"/>
                </a:solidFill>
                <a:latin typeface="Verdana" panose="020B0604030504040204" pitchFamily="34" charset="0"/>
                <a:ea typeface="Verdana" panose="020B0604030504040204" pitchFamily="34" charset="0"/>
              </a:rPr>
              <a:t>C</a:t>
            </a:r>
            <a:r>
              <a:rPr lang="ru-RU" sz="3200" dirty="0">
                <a:solidFill>
                  <a:schemeClr val="bg1"/>
                </a:solidFill>
                <a:latin typeface="Verdana" panose="020B0604030504040204" pitchFamily="34" charset="0"/>
                <a:ea typeface="Verdana" panose="020B0604030504040204" pitchFamily="34" charset="0"/>
              </a:rPr>
              <a:t>вязь с деревьями решений</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069" y="0"/>
            <a:ext cx="1900907" cy="120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4616" y="138599"/>
            <a:ext cx="316434" cy="523220"/>
          </a:xfrm>
          <a:prstGeom prst="rect">
            <a:avLst/>
          </a:prstGeom>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5" name="Прямоугольник 24">
            <a:extLst>
              <a:ext uri="{FF2B5EF4-FFF2-40B4-BE49-F238E27FC236}">
                <a16:creationId xmlns:a16="http://schemas.microsoft.com/office/drawing/2014/main" id="{E1103A2F-5CBF-4CDB-943B-3706A85B6559}"/>
              </a:ext>
            </a:extLst>
          </p:cNvPr>
          <p:cNvSpPr/>
          <p:nvPr/>
        </p:nvSpPr>
        <p:spPr>
          <a:xfrm>
            <a:off x="2411899" y="2750011"/>
            <a:ext cx="606256" cy="1107996"/>
          </a:xfrm>
          <a:prstGeom prst="rect">
            <a:avLst/>
          </a:prstGeom>
        </p:spPr>
        <p:txBody>
          <a:bodyPr wrap="none">
            <a:spAutoFit/>
          </a:bodyPr>
          <a:lstStyle/>
          <a:p>
            <a:r>
              <a:rPr lang="ru-RU" sz="6600" dirty="0">
                <a:solidFill>
                  <a:schemeClr val="bg1"/>
                </a:solidFill>
              </a:rPr>
              <a:t>+</a:t>
            </a:r>
            <a:endParaRPr lang="ru-RU" sz="6600" dirty="0"/>
          </a:p>
        </p:txBody>
      </p:sp>
      <p:sp>
        <p:nvSpPr>
          <p:cNvPr id="26" name="Прямоугольник 25">
            <a:extLst>
              <a:ext uri="{FF2B5EF4-FFF2-40B4-BE49-F238E27FC236}">
                <a16:creationId xmlns:a16="http://schemas.microsoft.com/office/drawing/2014/main" id="{585602E6-7973-4A4F-BCBC-3599E41456D2}"/>
              </a:ext>
            </a:extLst>
          </p:cNvPr>
          <p:cNvSpPr/>
          <p:nvPr/>
        </p:nvSpPr>
        <p:spPr>
          <a:xfrm>
            <a:off x="7065513" y="2582626"/>
            <a:ext cx="606256" cy="1107996"/>
          </a:xfrm>
          <a:prstGeom prst="rect">
            <a:avLst/>
          </a:prstGeom>
        </p:spPr>
        <p:txBody>
          <a:bodyPr wrap="none">
            <a:spAutoFit/>
          </a:bodyPr>
          <a:lstStyle/>
          <a:p>
            <a:r>
              <a:rPr lang="en-US" sz="6600" dirty="0">
                <a:solidFill>
                  <a:schemeClr val="bg1"/>
                </a:solidFill>
              </a:rPr>
              <a:t>+</a:t>
            </a:r>
            <a:endParaRPr lang="ru-RU" sz="6600" dirty="0"/>
          </a:p>
        </p:txBody>
      </p:sp>
      <p:sp>
        <p:nvSpPr>
          <p:cNvPr id="27" name="Прямоугольник 26">
            <a:extLst>
              <a:ext uri="{FF2B5EF4-FFF2-40B4-BE49-F238E27FC236}">
                <a16:creationId xmlns:a16="http://schemas.microsoft.com/office/drawing/2014/main" id="{9DB2E705-E672-4B47-9754-2BEC869A0745}"/>
              </a:ext>
            </a:extLst>
          </p:cNvPr>
          <p:cNvSpPr/>
          <p:nvPr/>
        </p:nvSpPr>
        <p:spPr>
          <a:xfrm>
            <a:off x="4139386" y="4442566"/>
            <a:ext cx="606256" cy="1107996"/>
          </a:xfrm>
          <a:prstGeom prst="rect">
            <a:avLst/>
          </a:prstGeom>
        </p:spPr>
        <p:txBody>
          <a:bodyPr wrap="none">
            <a:spAutoFit/>
          </a:bodyPr>
          <a:lstStyle/>
          <a:p>
            <a:r>
              <a:rPr lang="en-US" sz="6600" dirty="0">
                <a:solidFill>
                  <a:schemeClr val="bg1"/>
                </a:solidFill>
              </a:rPr>
              <a:t>+</a:t>
            </a:r>
            <a:endParaRPr lang="ru-RU" sz="6600" dirty="0"/>
          </a:p>
        </p:txBody>
      </p:sp>
      <p:cxnSp>
        <p:nvCxnSpPr>
          <p:cNvPr id="28" name="Прямая соединительная линия 27">
            <a:extLst>
              <a:ext uri="{FF2B5EF4-FFF2-40B4-BE49-F238E27FC236}">
                <a16:creationId xmlns:a16="http://schemas.microsoft.com/office/drawing/2014/main" id="{A24C8DC7-1558-46EE-99C9-6D8FFCB39413}"/>
              </a:ext>
            </a:extLst>
          </p:cNvPr>
          <p:cNvCxnSpPr>
            <a:cxnSpLocks/>
          </p:cNvCxnSpPr>
          <p:nvPr/>
        </p:nvCxnSpPr>
        <p:spPr>
          <a:xfrm>
            <a:off x="113164" y="3328467"/>
            <a:ext cx="2117182"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pic>
        <p:nvPicPr>
          <p:cNvPr id="107" name="Рисунок 106">
            <a:extLst>
              <a:ext uri="{FF2B5EF4-FFF2-40B4-BE49-F238E27FC236}">
                <a16:creationId xmlns:a16="http://schemas.microsoft.com/office/drawing/2014/main" id="{094D0193-F76D-4209-89A5-E9096A68BEA7}"/>
              </a:ext>
            </a:extLst>
          </p:cNvPr>
          <p:cNvPicPr>
            <a:picLocks noChangeAspect="1"/>
          </p:cNvPicPr>
          <p:nvPr/>
        </p:nvPicPr>
        <p:blipFill>
          <a:blip r:embed="rId4"/>
          <a:stretch>
            <a:fillRect/>
          </a:stretch>
        </p:blipFill>
        <p:spPr>
          <a:xfrm>
            <a:off x="3084957" y="2527049"/>
            <a:ext cx="3782721" cy="1330958"/>
          </a:xfrm>
          <a:prstGeom prst="rect">
            <a:avLst/>
          </a:prstGeom>
        </p:spPr>
      </p:pic>
      <p:pic>
        <p:nvPicPr>
          <p:cNvPr id="111" name="Рисунок 110">
            <a:extLst>
              <a:ext uri="{FF2B5EF4-FFF2-40B4-BE49-F238E27FC236}">
                <a16:creationId xmlns:a16="http://schemas.microsoft.com/office/drawing/2014/main" id="{A0205C43-9D48-405E-8D96-02EBD5F3E51F}"/>
              </a:ext>
            </a:extLst>
          </p:cNvPr>
          <p:cNvPicPr>
            <a:picLocks noChangeAspect="1"/>
          </p:cNvPicPr>
          <p:nvPr/>
        </p:nvPicPr>
        <p:blipFill>
          <a:blip r:embed="rId5"/>
          <a:stretch>
            <a:fillRect/>
          </a:stretch>
        </p:blipFill>
        <p:spPr>
          <a:xfrm>
            <a:off x="4633913" y="4502282"/>
            <a:ext cx="3252576" cy="1543760"/>
          </a:xfrm>
          <a:prstGeom prst="rect">
            <a:avLst/>
          </a:prstGeom>
        </p:spPr>
      </p:pic>
      <p:pic>
        <p:nvPicPr>
          <p:cNvPr id="112" name="Рисунок 111">
            <a:extLst>
              <a:ext uri="{FF2B5EF4-FFF2-40B4-BE49-F238E27FC236}">
                <a16:creationId xmlns:a16="http://schemas.microsoft.com/office/drawing/2014/main" id="{D20C9DFE-52B3-45CB-AE42-D2F64BF6FF5F}"/>
              </a:ext>
            </a:extLst>
          </p:cNvPr>
          <p:cNvPicPr>
            <a:picLocks noChangeAspect="1"/>
          </p:cNvPicPr>
          <p:nvPr/>
        </p:nvPicPr>
        <p:blipFill>
          <a:blip r:embed="rId5"/>
          <a:stretch>
            <a:fillRect/>
          </a:stretch>
        </p:blipFill>
        <p:spPr>
          <a:xfrm flipH="1">
            <a:off x="7886489" y="2373843"/>
            <a:ext cx="3537191" cy="1678846"/>
          </a:xfrm>
          <a:prstGeom prst="rect">
            <a:avLst/>
          </a:prstGeom>
        </p:spPr>
      </p:pic>
    </p:spTree>
    <p:extLst>
      <p:ext uri="{BB962C8B-B14F-4D97-AF65-F5344CB8AC3E}">
        <p14:creationId xmlns:p14="http://schemas.microsoft.com/office/powerpoint/2010/main" val="360721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25" grpId="0"/>
      <p:bldP spid="26"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29741" y="6475125"/>
            <a:ext cx="962260" cy="411230"/>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22</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099744" y="176904"/>
            <a:ext cx="7224658" cy="520826"/>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Gradient Boosting</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069" y="0"/>
            <a:ext cx="1900907" cy="120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4616" y="138599"/>
            <a:ext cx="316434" cy="523220"/>
          </a:xfrm>
          <a:prstGeom prst="rect">
            <a:avLst/>
          </a:prstGeom>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2" name="Рисунок 1">
            <a:extLst>
              <a:ext uri="{FF2B5EF4-FFF2-40B4-BE49-F238E27FC236}">
                <a16:creationId xmlns:a16="http://schemas.microsoft.com/office/drawing/2014/main" id="{85CA3DF0-55A2-42C4-9339-2D09206D202D}"/>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554150" y="1343391"/>
            <a:ext cx="8747695" cy="4629928"/>
          </a:xfrm>
          <a:prstGeom prst="rect">
            <a:avLst/>
          </a:prstGeom>
        </p:spPr>
      </p:pic>
    </p:spTree>
    <p:extLst>
      <p:ext uri="{BB962C8B-B14F-4D97-AF65-F5344CB8AC3E}">
        <p14:creationId xmlns:p14="http://schemas.microsoft.com/office/powerpoint/2010/main" val="452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23</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dirty="0">
                <a:solidFill>
                  <a:schemeClr val="bg1"/>
                </a:solidFill>
                <a:latin typeface="Verdana" panose="020B0604030504040204" pitchFamily="34" charset="0"/>
                <a:ea typeface="Verdana" panose="020B0604030504040204" pitchFamily="34" charset="0"/>
              </a:rPr>
              <a:t>Вне </a:t>
            </a:r>
            <a:r>
              <a:rPr lang="en-US" sz="3200" dirty="0">
                <a:solidFill>
                  <a:schemeClr val="bg1"/>
                </a:solidFill>
                <a:latin typeface="Verdana" panose="020B0604030504040204" pitchFamily="34" charset="0"/>
                <a:ea typeface="Verdana" panose="020B0604030504040204" pitchFamily="34" charset="0"/>
              </a:rPr>
              <a:t>scikit-learn</a:t>
            </a:r>
            <a:endParaRPr lang="ru-RU" sz="3200"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1" name="Прямоугольник 20">
            <a:extLst>
              <a:ext uri="{FF2B5EF4-FFF2-40B4-BE49-F238E27FC236}">
                <a16:creationId xmlns:a16="http://schemas.microsoft.com/office/drawing/2014/main" id="{07DA0CA1-74EB-40CF-9E51-E165A13A71BD}"/>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Заголовок 1">
            <a:extLst>
              <a:ext uri="{FF2B5EF4-FFF2-40B4-BE49-F238E27FC236}">
                <a16:creationId xmlns:a16="http://schemas.microsoft.com/office/drawing/2014/main" id="{E7C54A35-195B-4975-A56D-732B75DA7B4B}"/>
              </a:ext>
            </a:extLst>
          </p:cNvPr>
          <p:cNvSpPr txBox="1">
            <a:spLocks/>
          </p:cNvSpPr>
          <p:nvPr/>
        </p:nvSpPr>
        <p:spPr>
          <a:xfrm>
            <a:off x="1690875" y="141173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32" name="Прямоугольник 31">
            <a:extLst>
              <a:ext uri="{FF2B5EF4-FFF2-40B4-BE49-F238E27FC236}">
                <a16:creationId xmlns:a16="http://schemas.microsoft.com/office/drawing/2014/main" id="{DAF5494B-9DB4-4570-A506-3A786F1C86BB}"/>
              </a:ext>
            </a:extLst>
          </p:cNvPr>
          <p:cNvSpPr/>
          <p:nvPr/>
        </p:nvSpPr>
        <p:spPr>
          <a:xfrm>
            <a:off x="335360" y="1256375"/>
            <a:ext cx="8208912" cy="461665"/>
          </a:xfrm>
          <a:prstGeom prst="rect">
            <a:avLst/>
          </a:prstGeom>
        </p:spPr>
        <p:txBody>
          <a:bodyPr wrap="square">
            <a:spAutoFit/>
          </a:bodyPr>
          <a:lstStyle/>
          <a:p>
            <a:r>
              <a:rPr lang="tr-TR" sz="24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XGBoost </a:t>
            </a:r>
            <a:r>
              <a:rPr lang="ru-RU" sz="2400" b="0" i="0" u="none" strike="noStrike" dirty="0" smtClean="0">
                <a:solidFill>
                  <a:schemeClr val="bg1"/>
                </a:solidFill>
                <a:effectLst/>
                <a:latin typeface="Verdana" panose="020B0604030504040204" pitchFamily="34" charset="0"/>
                <a:ea typeface="Verdana" panose="020B0604030504040204" pitchFamily="34" charset="0"/>
                <a:cs typeface="Verdana" panose="020B0604030504040204" pitchFamily="34" charset="0"/>
              </a:rPr>
              <a:t>(</a:t>
            </a:r>
            <a:r>
              <a:rPr lang="en-US" sz="2400" b="0" i="0" u="none" strike="noStrike" dirty="0" smtClean="0">
                <a:solidFill>
                  <a:schemeClr val="bg1"/>
                </a:solidFill>
                <a:effectLst/>
                <a:latin typeface="Verdana" panose="020B0604030504040204" pitchFamily="34" charset="0"/>
                <a:ea typeface="Verdana" panose="020B0604030504040204" pitchFamily="34" charset="0"/>
                <a:cs typeface="Verdana" panose="020B0604030504040204" pitchFamily="34" charset="0"/>
              </a:rPr>
              <a:t>03/</a:t>
            </a:r>
            <a:r>
              <a:rPr lang="ru-RU" sz="2400" b="0" i="0" u="none" strike="noStrike" dirty="0" smtClean="0">
                <a:solidFill>
                  <a:schemeClr val="bg1"/>
                </a:solidFill>
                <a:effectLst/>
                <a:latin typeface="Verdana" panose="020B0604030504040204" pitchFamily="34" charset="0"/>
                <a:ea typeface="Verdana" panose="020B0604030504040204" pitchFamily="34" charset="0"/>
                <a:cs typeface="Verdana" panose="020B0604030504040204" pitchFamily="34" charset="0"/>
              </a:rPr>
              <a:t>2014 - …)</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728812E8-6D6D-4A3C-8AB4-EADA780FA1D6}"/>
              </a:ext>
            </a:extLst>
          </p:cNvPr>
          <p:cNvSpPr txBox="1"/>
          <p:nvPr/>
        </p:nvSpPr>
        <p:spPr>
          <a:xfrm>
            <a:off x="263352" y="4581128"/>
            <a:ext cx="6791073" cy="461665"/>
          </a:xfrm>
          <a:prstGeom prst="rect">
            <a:avLst/>
          </a:prstGeom>
          <a:noFill/>
        </p:spPr>
        <p:txBody>
          <a:bodyPr wrap="square">
            <a:spAutoFit/>
          </a:bodyPr>
          <a:lstStyle/>
          <a:p>
            <a:pPr algn="just"/>
            <a:r>
              <a:rPr lang="tr-TR" sz="2400" b="0" i="0" u="none" strike="noStrike" dirty="0" smtClean="0">
                <a:solidFill>
                  <a:schemeClr val="bg1"/>
                </a:solidFill>
                <a:effectLst/>
                <a:latin typeface="Verdana" panose="020B0604030504040204" pitchFamily="34" charset="0"/>
                <a:ea typeface="Verdana" panose="020B0604030504040204" pitchFamily="34" charset="0"/>
                <a:cs typeface="Verdana" panose="020B0604030504040204" pitchFamily="34" charset="0"/>
              </a:rPr>
              <a:t>CatBoost</a:t>
            </a:r>
            <a:r>
              <a:rPr lang="en-US" sz="2400" b="0" i="0" u="none" strike="noStrike" dirty="0" smtClean="0">
                <a:solidFill>
                  <a:schemeClr val="bg1"/>
                </a:solidFill>
                <a:effectLst/>
                <a:latin typeface="Verdana" panose="020B0604030504040204" pitchFamily="34" charset="0"/>
                <a:ea typeface="Verdana" panose="020B0604030504040204" pitchFamily="34" charset="0"/>
                <a:cs typeface="Verdana" panose="020B0604030504040204" pitchFamily="34" charset="0"/>
              </a:rPr>
              <a:t>, </a:t>
            </a:r>
            <a:r>
              <a:rPr lang="en-US" sz="2400" b="0" i="0" u="none" strike="noStrike" dirty="0" err="1" smtClean="0">
                <a:solidFill>
                  <a:schemeClr val="bg1"/>
                </a:solidFill>
                <a:effectLst/>
                <a:latin typeface="Verdana" panose="020B0604030504040204" pitchFamily="34" charset="0"/>
                <a:ea typeface="Verdana" panose="020B0604030504040204" pitchFamily="34" charset="0"/>
                <a:cs typeface="Verdana" panose="020B0604030504040204" pitchFamily="34" charset="0"/>
              </a:rPr>
              <a:t>Yandex</a:t>
            </a:r>
            <a:r>
              <a:rPr lang="en-US" sz="2400" b="0" i="0" u="none" strike="noStrike" dirty="0" smtClean="0">
                <a:solidFill>
                  <a:schemeClr val="bg1"/>
                </a:solidFill>
                <a:effectLst/>
                <a:latin typeface="Verdana" panose="020B0604030504040204" pitchFamily="34" charset="0"/>
                <a:ea typeface="Verdana" panose="020B0604030504040204" pitchFamily="34" charset="0"/>
                <a:cs typeface="Verdana" panose="020B0604030504040204" pitchFamily="34" charset="0"/>
              </a:rPr>
              <a:t> (04/2017 - …)</a:t>
            </a:r>
            <a:endParaRPr lang="tr-TR" sz="3200" b="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4" name="Рисунок 3">
            <a:extLst>
              <a:ext uri="{FF2B5EF4-FFF2-40B4-BE49-F238E27FC236}">
                <a16:creationId xmlns:a16="http://schemas.microsoft.com/office/drawing/2014/main" id="{89D112B2-4E81-4E4C-BB31-A082D867BDE2}"/>
              </a:ext>
            </a:extLst>
          </p:cNvPr>
          <p:cNvPicPr>
            <a:picLocks noChangeAspect="1"/>
          </p:cNvPicPr>
          <p:nvPr/>
        </p:nvPicPr>
        <p:blipFill>
          <a:blip r:embed="rId4"/>
          <a:stretch>
            <a:fillRect/>
          </a:stretch>
        </p:blipFill>
        <p:spPr>
          <a:xfrm>
            <a:off x="1314577" y="1700808"/>
            <a:ext cx="2665036" cy="1025516"/>
          </a:xfrm>
          <a:prstGeom prst="rect">
            <a:avLst/>
          </a:prstGeom>
        </p:spPr>
      </p:pic>
      <p:pic>
        <p:nvPicPr>
          <p:cNvPr id="7" name="Рисунок 6">
            <a:extLst>
              <a:ext uri="{FF2B5EF4-FFF2-40B4-BE49-F238E27FC236}">
                <a16:creationId xmlns:a16="http://schemas.microsoft.com/office/drawing/2014/main" id="{5FF4A1AD-22EE-47CE-B2B4-1E39674C01FB}"/>
              </a:ext>
            </a:extLst>
          </p:cNvPr>
          <p:cNvPicPr>
            <a:picLocks noChangeAspect="1"/>
          </p:cNvPicPr>
          <p:nvPr/>
        </p:nvPicPr>
        <p:blipFill>
          <a:blip r:embed="rId5"/>
          <a:stretch>
            <a:fillRect/>
          </a:stretch>
        </p:blipFill>
        <p:spPr>
          <a:xfrm>
            <a:off x="1415480" y="5085184"/>
            <a:ext cx="2962275" cy="1543050"/>
          </a:xfrm>
          <a:prstGeom prst="rect">
            <a:avLst/>
          </a:prstGeom>
        </p:spPr>
      </p:pic>
      <p:pic>
        <p:nvPicPr>
          <p:cNvPr id="13" name="Рисунок 12">
            <a:extLst>
              <a:ext uri="{FF2B5EF4-FFF2-40B4-BE49-F238E27FC236}">
                <a16:creationId xmlns:a16="http://schemas.microsoft.com/office/drawing/2014/main" id="{1EE3FD35-89E5-4A9E-8FA2-C44F9AB44D99}"/>
              </a:ext>
            </a:extLst>
          </p:cNvPr>
          <p:cNvPicPr>
            <a:picLocks noChangeAspect="1"/>
          </p:cNvPicPr>
          <p:nvPr/>
        </p:nvPicPr>
        <p:blipFill>
          <a:blip r:embed="rId6"/>
          <a:stretch>
            <a:fillRect/>
          </a:stretch>
        </p:blipFill>
        <p:spPr>
          <a:xfrm>
            <a:off x="767408" y="3501008"/>
            <a:ext cx="4015366" cy="905004"/>
          </a:xfrm>
          <a:prstGeom prst="rect">
            <a:avLst/>
          </a:prstGeom>
        </p:spPr>
      </p:pic>
      <p:sp>
        <p:nvSpPr>
          <p:cNvPr id="17" name="Прямоугольник 16">
            <a:extLst>
              <a:ext uri="{FF2B5EF4-FFF2-40B4-BE49-F238E27FC236}">
                <a16:creationId xmlns:a16="http://schemas.microsoft.com/office/drawing/2014/main" id="{FAAF1CD9-A8F6-4BE6-9BCC-0181CB2AFE28}"/>
              </a:ext>
            </a:extLst>
          </p:cNvPr>
          <p:cNvSpPr/>
          <p:nvPr/>
        </p:nvSpPr>
        <p:spPr>
          <a:xfrm>
            <a:off x="226550" y="2736067"/>
            <a:ext cx="7597642" cy="461665"/>
          </a:xfrm>
          <a:prstGeom prst="rect">
            <a:avLst/>
          </a:prstGeom>
        </p:spPr>
        <p:txBody>
          <a:bodyPr wrap="square">
            <a:spAutoFit/>
          </a:bodyPr>
          <a:lstStyle/>
          <a:p>
            <a:r>
              <a:rPr lang="en-US" sz="2400" b="0" i="0" u="none" strike="noStrike" dirty="0" err="1" smtClean="0">
                <a:solidFill>
                  <a:schemeClr val="bg1"/>
                </a:solidFill>
                <a:effectLst/>
                <a:latin typeface="Verdana" panose="020B0604030504040204" pitchFamily="34" charset="0"/>
                <a:ea typeface="Verdana" panose="020B0604030504040204" pitchFamily="34" charset="0"/>
                <a:cs typeface="Verdana" panose="020B0604030504040204" pitchFamily="34" charset="0"/>
              </a:rPr>
              <a:t>LightGBM</a:t>
            </a:r>
            <a:r>
              <a:rPr lang="ru-RU" sz="2400" b="0" i="0" u="none" strike="noStrike" dirty="0" smtClean="0">
                <a:solidFill>
                  <a:schemeClr val="bg1"/>
                </a:solidFill>
                <a:effectLst/>
                <a:latin typeface="Verdana" panose="020B0604030504040204" pitchFamily="34" charset="0"/>
                <a:ea typeface="Verdana" panose="020B0604030504040204" pitchFamily="34" charset="0"/>
                <a:cs typeface="Verdana" panose="020B0604030504040204" pitchFamily="34" charset="0"/>
              </a:rPr>
              <a:t>, </a:t>
            </a:r>
            <a:r>
              <a:rPr lang="en-US" sz="2400" b="0" i="0" u="none" strike="noStrike" dirty="0" err="1" smtClean="0">
                <a:solidFill>
                  <a:schemeClr val="bg1"/>
                </a:solidFill>
                <a:effectLst/>
                <a:latin typeface="Verdana" panose="020B0604030504040204" pitchFamily="34" charset="0"/>
                <a:ea typeface="Verdana" panose="020B0604030504040204" pitchFamily="34" charset="0"/>
                <a:cs typeface="Verdana" panose="020B0604030504040204" pitchFamily="34" charset="0"/>
              </a:rPr>
              <a:t>MicroSoft</a:t>
            </a:r>
            <a:r>
              <a:rPr lang="en-US" sz="2400" b="0" i="0" u="none" strike="noStrike" dirty="0" smtClean="0">
                <a:solidFill>
                  <a:schemeClr val="bg1"/>
                </a:solidFill>
                <a:effectLst/>
                <a:latin typeface="Verdana" panose="020B0604030504040204" pitchFamily="34" charset="0"/>
                <a:ea typeface="Verdana" panose="020B0604030504040204" pitchFamily="34" charset="0"/>
                <a:cs typeface="Verdana" panose="020B0604030504040204" pitchFamily="34" charset="0"/>
              </a:rPr>
              <a:t> (01/2017 - …)</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5" name="Рисунок 14">
            <a:extLst>
              <a:ext uri="{FF2B5EF4-FFF2-40B4-BE49-F238E27FC236}">
                <a16:creationId xmlns:a16="http://schemas.microsoft.com/office/drawing/2014/main" id="{1237B92D-505C-CB74-65DD-21050BDC54BF}"/>
              </a:ext>
            </a:extLst>
          </p:cNvPr>
          <p:cNvPicPr>
            <a:picLocks noChangeAspect="1"/>
          </p:cNvPicPr>
          <p:nvPr/>
        </p:nvPicPr>
        <p:blipFill rotWithShape="1">
          <a:blip r:embed="rId7"/>
          <a:srcRect l="36284" t="21807" r="32136" b="22130"/>
          <a:stretch/>
        </p:blipFill>
        <p:spPr>
          <a:xfrm>
            <a:off x="6528048" y="980728"/>
            <a:ext cx="1939980" cy="1830276"/>
          </a:xfrm>
          <a:prstGeom prst="rect">
            <a:avLst/>
          </a:prstGeom>
        </p:spPr>
      </p:pic>
      <p:pic>
        <p:nvPicPr>
          <p:cNvPr id="16" name="Рисунок 15">
            <a:extLst>
              <a:ext uri="{FF2B5EF4-FFF2-40B4-BE49-F238E27FC236}">
                <a16:creationId xmlns:a16="http://schemas.microsoft.com/office/drawing/2014/main" id="{65B6FBFA-7329-AE20-22F5-EBBF6E42A663}"/>
              </a:ext>
            </a:extLst>
          </p:cNvPr>
          <p:cNvPicPr>
            <a:picLocks noChangeAspect="1"/>
          </p:cNvPicPr>
          <p:nvPr/>
        </p:nvPicPr>
        <p:blipFill rotWithShape="1">
          <a:blip r:embed="rId7"/>
          <a:srcRect l="70636" t="22088" b="21848"/>
          <a:stretch/>
        </p:blipFill>
        <p:spPr>
          <a:xfrm>
            <a:off x="8832304" y="2780928"/>
            <a:ext cx="1846247" cy="1873282"/>
          </a:xfrm>
          <a:prstGeom prst="rect">
            <a:avLst/>
          </a:prstGeom>
        </p:spPr>
      </p:pic>
      <p:pic>
        <p:nvPicPr>
          <p:cNvPr id="18" name="Рисунок 17">
            <a:extLst>
              <a:ext uri="{FF2B5EF4-FFF2-40B4-BE49-F238E27FC236}">
                <a16:creationId xmlns:a16="http://schemas.microsoft.com/office/drawing/2014/main" id="{08A26CBF-9788-9DE7-BA9C-AAA61E616C7F}"/>
              </a:ext>
            </a:extLst>
          </p:cNvPr>
          <p:cNvPicPr>
            <a:picLocks noChangeAspect="1"/>
          </p:cNvPicPr>
          <p:nvPr/>
        </p:nvPicPr>
        <p:blipFill rotWithShape="1">
          <a:blip r:embed="rId7"/>
          <a:srcRect l="3610" t="21803" r="64811" b="22134"/>
          <a:stretch/>
        </p:blipFill>
        <p:spPr>
          <a:xfrm>
            <a:off x="6384032" y="4725144"/>
            <a:ext cx="1985564" cy="1873283"/>
          </a:xfrm>
          <a:prstGeom prst="rect">
            <a:avLst/>
          </a:prstGeom>
        </p:spPr>
      </p:pic>
    </p:spTree>
    <p:extLst>
      <p:ext uri="{BB962C8B-B14F-4D97-AF65-F5344CB8AC3E}">
        <p14:creationId xmlns:p14="http://schemas.microsoft.com/office/powerpoint/2010/main" val="269511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11"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24</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dirty="0">
                <a:solidFill>
                  <a:schemeClr val="bg1"/>
                </a:solidFill>
                <a:latin typeface="Verdana" panose="020B0604030504040204" pitchFamily="34" charset="0"/>
                <a:ea typeface="Verdana" panose="020B0604030504040204" pitchFamily="34" charset="0"/>
              </a:rPr>
              <a:t>А что об этом думает </a:t>
            </a:r>
            <a:r>
              <a:rPr lang="en-US" sz="3200" dirty="0" err="1">
                <a:solidFill>
                  <a:schemeClr val="bg1"/>
                </a:solidFill>
                <a:latin typeface="Verdana" panose="020B0604030504040204" pitchFamily="34" charset="0"/>
                <a:ea typeface="Verdana" panose="020B0604030504040204" pitchFamily="34" charset="0"/>
              </a:rPr>
              <a:t>ChatGPT</a:t>
            </a:r>
            <a:endParaRPr lang="ru-RU" sz="3200"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1" name="Прямоугольник 20">
            <a:extLst>
              <a:ext uri="{FF2B5EF4-FFF2-40B4-BE49-F238E27FC236}">
                <a16:creationId xmlns:a16="http://schemas.microsoft.com/office/drawing/2014/main" id="{07DA0CA1-74EB-40CF-9E51-E165A13A71BD}"/>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Заголовок 1">
            <a:extLst>
              <a:ext uri="{FF2B5EF4-FFF2-40B4-BE49-F238E27FC236}">
                <a16:creationId xmlns:a16="http://schemas.microsoft.com/office/drawing/2014/main" id="{E7C54A35-195B-4975-A56D-732B75DA7B4B}"/>
              </a:ext>
            </a:extLst>
          </p:cNvPr>
          <p:cNvSpPr txBox="1">
            <a:spLocks/>
          </p:cNvSpPr>
          <p:nvPr/>
        </p:nvSpPr>
        <p:spPr>
          <a:xfrm>
            <a:off x="1690875" y="141173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E66B66AA-5469-1A75-E9E0-50DBBC6FA745}"/>
              </a:ext>
            </a:extLst>
          </p:cNvPr>
          <p:cNvSpPr txBox="1"/>
          <p:nvPr/>
        </p:nvSpPr>
        <p:spPr>
          <a:xfrm>
            <a:off x="83332" y="1107821"/>
            <a:ext cx="12025336" cy="5509200"/>
          </a:xfrm>
          <a:prstGeom prst="rect">
            <a:avLst/>
          </a:prstGeom>
          <a:noFill/>
        </p:spPr>
        <p:txBody>
          <a:bodyPr wrap="square">
            <a:spAutoFit/>
          </a:bodyPr>
          <a:lstStyle/>
          <a:p>
            <a:pPr algn="l">
              <a:buFont typeface="+mj-lt"/>
              <a:buAutoNum type="arabicPeriod"/>
            </a:pPr>
            <a:r>
              <a:rPr lang="en-US" sz="1600" b="1" i="0" dirty="0" err="1">
                <a:solidFill>
                  <a:srgbClr val="D1D5DB"/>
                </a:solidFill>
                <a:effectLst/>
                <a:latin typeface="Söhne"/>
              </a:rPr>
              <a:t>XGBoost</a:t>
            </a:r>
            <a:r>
              <a:rPr lang="en-US" sz="1600" b="0" i="0" dirty="0">
                <a:solidFill>
                  <a:srgbClr val="D1D5DB"/>
                </a:solidFill>
                <a:effectLst/>
                <a:latin typeface="Söhne"/>
              </a:rPr>
              <a:t> (Extreme Gradient Boosting): </a:t>
            </a:r>
            <a:r>
              <a:rPr lang="en-US" sz="1600" b="0" i="0" dirty="0" err="1">
                <a:solidFill>
                  <a:srgbClr val="D1D5DB"/>
                </a:solidFill>
                <a:effectLst/>
                <a:latin typeface="Söhne"/>
              </a:rPr>
              <a:t>XGBoost</a:t>
            </a:r>
            <a:r>
              <a:rPr lang="en-US" sz="1600" b="0" i="0" dirty="0">
                <a:solidFill>
                  <a:srgbClr val="D1D5DB"/>
                </a:solidFill>
                <a:effectLst/>
                <a:latin typeface="Söhne"/>
              </a:rPr>
              <a:t> is a highly optimized and scalable implementation of Gradient Boosting. It is known for its speed and performance, and has been used to win several machine learning competitions. </a:t>
            </a:r>
            <a:r>
              <a:rPr lang="en-US" sz="1600" b="0" i="0" dirty="0" err="1">
                <a:solidFill>
                  <a:srgbClr val="D1D5DB"/>
                </a:solidFill>
                <a:effectLst/>
                <a:latin typeface="Söhne"/>
              </a:rPr>
              <a:t>XGBoost</a:t>
            </a:r>
            <a:r>
              <a:rPr lang="en-US" sz="1600" b="0" i="0" dirty="0">
                <a:solidFill>
                  <a:srgbClr val="D1D5DB"/>
                </a:solidFill>
                <a:effectLst/>
                <a:latin typeface="Söhne"/>
              </a:rPr>
              <a:t> is compatible with a variety of programming languages and supports both classification and regression tasks.</a:t>
            </a:r>
          </a:p>
          <a:p>
            <a:pPr algn="l">
              <a:buFont typeface="+mj-lt"/>
              <a:buAutoNum type="arabicPeriod"/>
            </a:pPr>
            <a:endParaRPr lang="en-US" sz="1600" b="0" i="0" dirty="0">
              <a:solidFill>
                <a:srgbClr val="D1D5DB"/>
              </a:solidFill>
              <a:effectLst/>
              <a:latin typeface="Söhne"/>
            </a:endParaRPr>
          </a:p>
          <a:p>
            <a:pPr algn="l">
              <a:buFont typeface="+mj-lt"/>
              <a:buAutoNum type="arabicPeriod"/>
            </a:pPr>
            <a:r>
              <a:rPr lang="en-US" sz="1600" b="1" i="0" dirty="0" err="1">
                <a:solidFill>
                  <a:srgbClr val="D1D5DB"/>
                </a:solidFill>
                <a:effectLst/>
                <a:latin typeface="Söhne"/>
              </a:rPr>
              <a:t>LightGBM</a:t>
            </a:r>
            <a:r>
              <a:rPr lang="en-US" sz="1600" b="0" i="0" dirty="0">
                <a:solidFill>
                  <a:srgbClr val="D1D5DB"/>
                </a:solidFill>
                <a:effectLst/>
                <a:latin typeface="Söhne"/>
              </a:rPr>
              <a:t> (Light Gradient Boosting Machine): </a:t>
            </a:r>
            <a:r>
              <a:rPr lang="en-US" sz="1600" b="0" i="0" dirty="0" err="1">
                <a:solidFill>
                  <a:srgbClr val="D1D5DB"/>
                </a:solidFill>
                <a:effectLst/>
                <a:latin typeface="Söhne"/>
              </a:rPr>
              <a:t>LightGBM</a:t>
            </a:r>
            <a:r>
              <a:rPr lang="en-US" sz="1600" b="0" i="0" dirty="0">
                <a:solidFill>
                  <a:srgbClr val="D1D5DB"/>
                </a:solidFill>
                <a:effectLst/>
                <a:latin typeface="Söhne"/>
              </a:rPr>
              <a:t> is another highly optimized and scalable implementation of Gradient Boosting. It is designed to handle large datasets with many features and can be significantly faster than other Gradient Boosting methods. </a:t>
            </a:r>
            <a:r>
              <a:rPr lang="en-US" sz="1600" b="0" i="0" dirty="0" err="1">
                <a:solidFill>
                  <a:srgbClr val="D1D5DB"/>
                </a:solidFill>
                <a:effectLst/>
                <a:latin typeface="Söhne"/>
              </a:rPr>
              <a:t>LightGBM</a:t>
            </a:r>
            <a:r>
              <a:rPr lang="en-US" sz="1600" b="0" i="0" dirty="0">
                <a:solidFill>
                  <a:srgbClr val="D1D5DB"/>
                </a:solidFill>
                <a:effectLst/>
                <a:latin typeface="Söhne"/>
              </a:rPr>
              <a:t> also offers several advanced features, such as GPU acceleration and support for categorical features.</a:t>
            </a:r>
          </a:p>
          <a:p>
            <a:pPr algn="l">
              <a:buFont typeface="+mj-lt"/>
              <a:buAutoNum type="arabicPeriod"/>
            </a:pPr>
            <a:endParaRPr lang="en-US" sz="1600" b="0" i="0" dirty="0">
              <a:solidFill>
                <a:srgbClr val="D1D5DB"/>
              </a:solidFill>
              <a:effectLst/>
              <a:latin typeface="Söhne"/>
            </a:endParaRPr>
          </a:p>
          <a:p>
            <a:pPr algn="l">
              <a:buFont typeface="+mj-lt"/>
              <a:buAutoNum type="arabicPeriod"/>
            </a:pPr>
            <a:r>
              <a:rPr lang="en-US" sz="1600" b="1" i="0" dirty="0" err="1">
                <a:solidFill>
                  <a:srgbClr val="D1D5DB"/>
                </a:solidFill>
                <a:effectLst/>
                <a:latin typeface="Söhne"/>
              </a:rPr>
              <a:t>CatBoost</a:t>
            </a:r>
            <a:r>
              <a:rPr lang="en-US" sz="1600" b="0" i="0" dirty="0">
                <a:solidFill>
                  <a:srgbClr val="D1D5DB"/>
                </a:solidFill>
                <a:effectLst/>
                <a:latin typeface="Söhne"/>
              </a:rPr>
              <a:t>: </a:t>
            </a:r>
            <a:r>
              <a:rPr lang="en-US" sz="1600" b="0" i="0" dirty="0" err="1">
                <a:solidFill>
                  <a:srgbClr val="D1D5DB"/>
                </a:solidFill>
                <a:effectLst/>
                <a:latin typeface="Söhne"/>
              </a:rPr>
              <a:t>CatBoost</a:t>
            </a:r>
            <a:r>
              <a:rPr lang="en-US" sz="1600" b="0" i="0" dirty="0">
                <a:solidFill>
                  <a:srgbClr val="D1D5DB"/>
                </a:solidFill>
                <a:effectLst/>
                <a:latin typeface="Söhne"/>
              </a:rPr>
              <a:t> is a Gradient Boosting solution that is specifically designed to handle categorical features. It uses an advanced algorithm to preprocess categorical data and has been shown to improve accuracy and reduce overfitting in certain scenarios. </a:t>
            </a:r>
            <a:r>
              <a:rPr lang="en-US" sz="1600" b="0" i="0" dirty="0" err="1">
                <a:solidFill>
                  <a:srgbClr val="D1D5DB"/>
                </a:solidFill>
                <a:effectLst/>
                <a:latin typeface="Söhne"/>
              </a:rPr>
              <a:t>CatBoost</a:t>
            </a:r>
            <a:r>
              <a:rPr lang="en-US" sz="1600" b="0" i="0" dirty="0">
                <a:solidFill>
                  <a:srgbClr val="D1D5DB"/>
                </a:solidFill>
                <a:effectLst/>
                <a:latin typeface="Söhne"/>
              </a:rPr>
              <a:t> also offers built-in tools for feature selection and model interpretation.</a:t>
            </a:r>
          </a:p>
          <a:p>
            <a:pPr algn="l">
              <a:buFont typeface="+mj-lt"/>
              <a:buAutoNum type="arabicPeriod"/>
            </a:pPr>
            <a:endParaRPr lang="en-US" sz="1600" b="0" i="0" dirty="0">
              <a:solidFill>
                <a:srgbClr val="D1D5DB"/>
              </a:solidFill>
              <a:effectLst/>
              <a:latin typeface="Söhne"/>
            </a:endParaRPr>
          </a:p>
          <a:p>
            <a:pPr algn="l"/>
            <a:r>
              <a:rPr lang="en-US" sz="1600" b="0" i="0" dirty="0">
                <a:solidFill>
                  <a:srgbClr val="D1D5DB"/>
                </a:solidFill>
                <a:effectLst/>
                <a:latin typeface="Söhne"/>
              </a:rPr>
              <a:t>4. </a:t>
            </a:r>
            <a:r>
              <a:rPr lang="en-US" sz="1600" b="1" i="0" dirty="0" err="1">
                <a:solidFill>
                  <a:srgbClr val="D1D5DB"/>
                </a:solidFill>
                <a:effectLst/>
                <a:latin typeface="Söhne"/>
              </a:rPr>
              <a:t>sklearn</a:t>
            </a:r>
            <a:r>
              <a:rPr lang="en-US" sz="1600" b="0" i="0" dirty="0">
                <a:solidFill>
                  <a:srgbClr val="D1D5DB"/>
                </a:solidFill>
                <a:effectLst/>
                <a:latin typeface="Söhne"/>
              </a:rPr>
              <a:t> </a:t>
            </a:r>
            <a:r>
              <a:rPr lang="en-US" sz="1600" b="0" i="0" dirty="0" err="1">
                <a:solidFill>
                  <a:srgbClr val="D1D5DB"/>
                </a:solidFill>
                <a:effectLst/>
                <a:latin typeface="Söhne"/>
              </a:rPr>
              <a:t>GradientBoostingClassifier</a:t>
            </a:r>
            <a:r>
              <a:rPr lang="en-US" sz="1600" b="0" i="0" dirty="0">
                <a:solidFill>
                  <a:srgbClr val="D1D5DB"/>
                </a:solidFill>
                <a:effectLst/>
                <a:latin typeface="Söhne"/>
              </a:rPr>
              <a:t>/Regressor: The </a:t>
            </a:r>
            <a:r>
              <a:rPr lang="en-US" sz="1600" b="0" i="0" dirty="0" err="1">
                <a:solidFill>
                  <a:srgbClr val="D1D5DB"/>
                </a:solidFill>
                <a:effectLst/>
                <a:latin typeface="Söhne"/>
              </a:rPr>
              <a:t>GradientBoostingClassifier</a:t>
            </a:r>
            <a:r>
              <a:rPr lang="en-US" sz="1600" b="0" i="0" dirty="0">
                <a:solidFill>
                  <a:srgbClr val="D1D5DB"/>
                </a:solidFill>
                <a:effectLst/>
                <a:latin typeface="Söhne"/>
              </a:rPr>
              <a:t> and </a:t>
            </a:r>
            <a:r>
              <a:rPr lang="en-US" sz="1600" b="0" i="0" dirty="0" err="1">
                <a:solidFill>
                  <a:srgbClr val="D1D5DB"/>
                </a:solidFill>
                <a:effectLst/>
                <a:latin typeface="Söhne"/>
              </a:rPr>
              <a:t>GradientBoostingRegressor</a:t>
            </a:r>
            <a:r>
              <a:rPr lang="en-US" sz="1600" b="0" i="0" dirty="0">
                <a:solidFill>
                  <a:srgbClr val="D1D5DB"/>
                </a:solidFill>
                <a:effectLst/>
                <a:latin typeface="Söhne"/>
              </a:rPr>
              <a:t> classes in scikit-learn provide a basic implementation of Gradient Boosting. They are easy to use and offer several hyperparameters that can be tuned to optimize performance. Scikit-learn also provides tools for cross-validation, feature selection, and model interpretation.</a:t>
            </a:r>
          </a:p>
          <a:p>
            <a:pPr algn="l"/>
            <a:endParaRPr lang="en-US" sz="1600" b="0" i="0" dirty="0">
              <a:solidFill>
                <a:srgbClr val="D1D5DB"/>
              </a:solidFill>
              <a:effectLst/>
              <a:latin typeface="Söhne"/>
            </a:endParaRPr>
          </a:p>
          <a:p>
            <a:pPr algn="l">
              <a:buFont typeface="+mj-lt"/>
              <a:buAutoNum type="arabicPeriod" startAt="5"/>
            </a:pPr>
            <a:r>
              <a:rPr lang="en-US" sz="1600" b="1" i="0" dirty="0">
                <a:solidFill>
                  <a:srgbClr val="D1D5DB"/>
                </a:solidFill>
                <a:effectLst/>
                <a:latin typeface="Söhne"/>
              </a:rPr>
              <a:t>H2O</a:t>
            </a:r>
            <a:r>
              <a:rPr lang="en-US" sz="1600" b="0" i="0" dirty="0">
                <a:solidFill>
                  <a:srgbClr val="D1D5DB"/>
                </a:solidFill>
                <a:effectLst/>
                <a:latin typeface="Söhne"/>
              </a:rPr>
              <a:t> </a:t>
            </a:r>
            <a:r>
              <a:rPr lang="en-US" sz="1600" b="1" i="0" dirty="0">
                <a:solidFill>
                  <a:srgbClr val="D1D5DB"/>
                </a:solidFill>
                <a:effectLst/>
                <a:latin typeface="Söhne"/>
              </a:rPr>
              <a:t>Gradient Boosting</a:t>
            </a:r>
            <a:r>
              <a:rPr lang="en-US" sz="1600" b="0" i="0" dirty="0">
                <a:solidFill>
                  <a:srgbClr val="D1D5DB"/>
                </a:solidFill>
                <a:effectLst/>
                <a:latin typeface="Söhne"/>
              </a:rPr>
              <a:t>: H2O is a platform for machine learning and artificial intelligence that provides a Gradient Boosting solution for classification and regression tasks. It is designed to handle large datasets and can be run on a distributed cluster for faster processing. H2O also offers automatic hyperparameter tuning and model interpretation tools.</a:t>
            </a:r>
          </a:p>
          <a:p>
            <a:pPr algn="l">
              <a:buFont typeface="+mj-lt"/>
              <a:buAutoNum type="arabicPeriod" startAt="5"/>
            </a:pPr>
            <a:endParaRPr lang="en-US" sz="1600" b="0" i="0" dirty="0">
              <a:solidFill>
                <a:srgbClr val="D1D5DB"/>
              </a:solidFill>
              <a:effectLst/>
              <a:latin typeface="Söhne"/>
            </a:endParaRPr>
          </a:p>
          <a:p>
            <a:pPr algn="l">
              <a:buFont typeface="+mj-lt"/>
              <a:buAutoNum type="arabicPeriod" startAt="5"/>
            </a:pPr>
            <a:r>
              <a:rPr lang="en-US" sz="1600" b="1" i="0" dirty="0">
                <a:solidFill>
                  <a:srgbClr val="D1D5DB"/>
                </a:solidFill>
                <a:effectLst/>
                <a:latin typeface="Söhne"/>
              </a:rPr>
              <a:t>Microsoft</a:t>
            </a:r>
            <a:r>
              <a:rPr lang="en-US" sz="1600" b="0" i="0" dirty="0">
                <a:solidFill>
                  <a:srgbClr val="D1D5DB"/>
                </a:solidFill>
                <a:effectLst/>
                <a:latin typeface="Söhne"/>
              </a:rPr>
              <a:t> </a:t>
            </a:r>
            <a:r>
              <a:rPr lang="en-US" sz="1600" b="1" i="0" dirty="0" err="1">
                <a:solidFill>
                  <a:srgbClr val="D1D5DB"/>
                </a:solidFill>
                <a:effectLst/>
                <a:latin typeface="Söhne"/>
              </a:rPr>
              <a:t>LightGBM</a:t>
            </a:r>
            <a:r>
              <a:rPr lang="en-US" sz="1600" b="0" i="0" dirty="0">
                <a:solidFill>
                  <a:srgbClr val="D1D5DB"/>
                </a:solidFill>
                <a:effectLst/>
                <a:latin typeface="Söhne"/>
              </a:rPr>
              <a:t>: Microsoft provides a version of </a:t>
            </a:r>
            <a:r>
              <a:rPr lang="en-US" sz="1600" b="0" i="0" dirty="0" err="1">
                <a:solidFill>
                  <a:srgbClr val="D1D5DB"/>
                </a:solidFill>
                <a:effectLst/>
                <a:latin typeface="Söhne"/>
              </a:rPr>
              <a:t>LightGBM</a:t>
            </a:r>
            <a:r>
              <a:rPr lang="en-US" sz="1600" b="0" i="0" dirty="0">
                <a:solidFill>
                  <a:srgbClr val="D1D5DB"/>
                </a:solidFill>
                <a:effectLst/>
                <a:latin typeface="Söhne"/>
              </a:rPr>
              <a:t> that is optimized for use with Microsoft's Azure cloud computing platform. It offers scalability and performance, and can be integrated with other Microsoft machine learning tools.</a:t>
            </a:r>
          </a:p>
        </p:txBody>
      </p:sp>
    </p:spTree>
    <p:extLst>
      <p:ext uri="{BB962C8B-B14F-4D97-AF65-F5344CB8AC3E}">
        <p14:creationId xmlns:p14="http://schemas.microsoft.com/office/powerpoint/2010/main" val="164408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25</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dirty="0">
                <a:solidFill>
                  <a:schemeClr val="bg1"/>
                </a:solidFill>
                <a:latin typeface="Verdana" panose="020B0604030504040204" pitchFamily="34" charset="0"/>
                <a:ea typeface="Verdana" panose="020B0604030504040204" pitchFamily="34" charset="0"/>
              </a:rPr>
              <a:t>А что об этом думает </a:t>
            </a:r>
            <a:r>
              <a:rPr lang="en-US" sz="3200" dirty="0" err="1">
                <a:solidFill>
                  <a:schemeClr val="bg1"/>
                </a:solidFill>
                <a:latin typeface="Verdana" panose="020B0604030504040204" pitchFamily="34" charset="0"/>
                <a:ea typeface="Verdana" panose="020B0604030504040204" pitchFamily="34" charset="0"/>
              </a:rPr>
              <a:t>ChatGPT</a:t>
            </a:r>
            <a:endParaRPr lang="ru-RU" sz="3200"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1" name="Прямоугольник 20">
            <a:extLst>
              <a:ext uri="{FF2B5EF4-FFF2-40B4-BE49-F238E27FC236}">
                <a16:creationId xmlns:a16="http://schemas.microsoft.com/office/drawing/2014/main" id="{07DA0CA1-74EB-40CF-9E51-E165A13A71BD}"/>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Заголовок 1">
            <a:extLst>
              <a:ext uri="{FF2B5EF4-FFF2-40B4-BE49-F238E27FC236}">
                <a16:creationId xmlns:a16="http://schemas.microsoft.com/office/drawing/2014/main" id="{E7C54A35-195B-4975-A56D-732B75DA7B4B}"/>
              </a:ext>
            </a:extLst>
          </p:cNvPr>
          <p:cNvSpPr txBox="1">
            <a:spLocks/>
          </p:cNvSpPr>
          <p:nvPr/>
        </p:nvSpPr>
        <p:spPr>
          <a:xfrm>
            <a:off x="1690875" y="141173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3" name="TextBox 2">
            <a:extLst>
              <a:ext uri="{FF2B5EF4-FFF2-40B4-BE49-F238E27FC236}">
                <a16:creationId xmlns:a16="http://schemas.microsoft.com/office/drawing/2014/main" id="{1DE85671-B5CF-E737-FC4B-3F3E7D1C237E}"/>
              </a:ext>
            </a:extLst>
          </p:cNvPr>
          <p:cNvSpPr txBox="1"/>
          <p:nvPr/>
        </p:nvSpPr>
        <p:spPr>
          <a:xfrm>
            <a:off x="623392" y="1199663"/>
            <a:ext cx="10801200" cy="4832092"/>
          </a:xfrm>
          <a:prstGeom prst="rect">
            <a:avLst/>
          </a:prstGeom>
          <a:noFill/>
        </p:spPr>
        <p:txBody>
          <a:bodyPr wrap="square">
            <a:spAutoFit/>
          </a:bodyPr>
          <a:lstStyle/>
          <a:p>
            <a:pPr algn="just"/>
            <a:r>
              <a:rPr lang="en-US" sz="2800" b="0" i="0" dirty="0">
                <a:solidFill>
                  <a:srgbClr val="D1D5DB"/>
                </a:solidFill>
                <a:effectLst/>
                <a:latin typeface="Söhne"/>
              </a:rPr>
              <a:t>Choosing the "best" Gradient Boosting solution depends on the specific needs and constraints of the project. </a:t>
            </a:r>
            <a:r>
              <a:rPr lang="en-US" sz="2800" b="1" i="0" dirty="0" err="1">
                <a:solidFill>
                  <a:srgbClr val="D1D5DB"/>
                </a:solidFill>
                <a:effectLst/>
                <a:latin typeface="Söhne"/>
              </a:rPr>
              <a:t>XGBoost</a:t>
            </a:r>
            <a:r>
              <a:rPr lang="en-US" sz="2800" b="0" i="0" dirty="0">
                <a:solidFill>
                  <a:srgbClr val="D1D5DB"/>
                </a:solidFill>
                <a:effectLst/>
                <a:latin typeface="Söhne"/>
              </a:rPr>
              <a:t> and </a:t>
            </a:r>
            <a:r>
              <a:rPr lang="en-US" sz="2800" b="1" i="0" dirty="0" err="1">
                <a:solidFill>
                  <a:srgbClr val="D1D5DB"/>
                </a:solidFill>
                <a:effectLst/>
                <a:latin typeface="Söhne"/>
              </a:rPr>
              <a:t>LightGBM</a:t>
            </a:r>
            <a:r>
              <a:rPr lang="en-US" sz="2800" b="0" i="0" dirty="0">
                <a:solidFill>
                  <a:srgbClr val="D1D5DB"/>
                </a:solidFill>
                <a:effectLst/>
                <a:latin typeface="Söhne"/>
              </a:rPr>
              <a:t> are often used for their speed and performance, while </a:t>
            </a:r>
            <a:r>
              <a:rPr lang="en-US" sz="2800" b="1" i="0" dirty="0" err="1">
                <a:solidFill>
                  <a:srgbClr val="D1D5DB"/>
                </a:solidFill>
                <a:effectLst/>
                <a:latin typeface="Söhne"/>
              </a:rPr>
              <a:t>CatBoost</a:t>
            </a:r>
            <a:r>
              <a:rPr lang="en-US" sz="2800" b="0" i="0" dirty="0">
                <a:solidFill>
                  <a:srgbClr val="D1D5DB"/>
                </a:solidFill>
                <a:effectLst/>
                <a:latin typeface="Söhne"/>
              </a:rPr>
              <a:t> is preferred for datasets with many categorical features. </a:t>
            </a:r>
            <a:r>
              <a:rPr lang="en-US" sz="2800" b="1" i="0" dirty="0">
                <a:solidFill>
                  <a:srgbClr val="D1D5DB"/>
                </a:solidFill>
                <a:effectLst/>
                <a:latin typeface="Söhne"/>
              </a:rPr>
              <a:t>Scikit-learn</a:t>
            </a:r>
            <a:r>
              <a:rPr lang="en-US" sz="2800" b="0" i="0" dirty="0">
                <a:solidFill>
                  <a:srgbClr val="D1D5DB"/>
                </a:solidFill>
                <a:effectLst/>
                <a:latin typeface="Söhne"/>
              </a:rPr>
              <a:t> </a:t>
            </a:r>
            <a:r>
              <a:rPr lang="en-US" sz="2800" b="1" i="0" dirty="0" err="1">
                <a:solidFill>
                  <a:srgbClr val="D1D5DB"/>
                </a:solidFill>
                <a:effectLst/>
                <a:latin typeface="Söhne"/>
              </a:rPr>
              <a:t>GradientBoosting</a:t>
            </a:r>
            <a:r>
              <a:rPr lang="en-US" sz="2800" b="0" i="0" dirty="0">
                <a:solidFill>
                  <a:srgbClr val="D1D5DB"/>
                </a:solidFill>
                <a:effectLst/>
                <a:latin typeface="Söhne"/>
              </a:rPr>
              <a:t> is a good choice for those who prefer the scikit-learn API and </a:t>
            </a:r>
            <a:r>
              <a:rPr lang="en-US" sz="2800" b="1" i="0" dirty="0">
                <a:solidFill>
                  <a:srgbClr val="D1D5DB"/>
                </a:solidFill>
                <a:effectLst/>
                <a:latin typeface="Söhne"/>
              </a:rPr>
              <a:t>H2O Gradient Boosting</a:t>
            </a:r>
            <a:r>
              <a:rPr lang="en-US" sz="2800" b="0" i="0" dirty="0">
                <a:solidFill>
                  <a:srgbClr val="D1D5DB"/>
                </a:solidFill>
                <a:effectLst/>
                <a:latin typeface="Söhne"/>
              </a:rPr>
              <a:t> is a good choice for those who want to use it with Microsoft's Azure cloud platform. </a:t>
            </a:r>
          </a:p>
          <a:p>
            <a:pPr algn="just"/>
            <a:endParaRPr lang="en-US" sz="2800" dirty="0">
              <a:solidFill>
                <a:srgbClr val="D1D5DB"/>
              </a:solidFill>
              <a:latin typeface="Söhne"/>
            </a:endParaRPr>
          </a:p>
          <a:p>
            <a:pPr algn="just"/>
            <a:r>
              <a:rPr lang="en-US" sz="2800" b="1" i="0" dirty="0">
                <a:solidFill>
                  <a:srgbClr val="D1D5DB"/>
                </a:solidFill>
                <a:effectLst/>
                <a:latin typeface="Söhne"/>
              </a:rPr>
              <a:t>Ultimately, it's best to experiment with different solutions and choose the one that provides the best performance and meets the specific requirements of the project.</a:t>
            </a:r>
            <a:endParaRPr lang="ru-RU" sz="2800" b="1" dirty="0"/>
          </a:p>
        </p:txBody>
      </p:sp>
    </p:spTree>
    <p:extLst>
      <p:ext uri="{BB962C8B-B14F-4D97-AF65-F5344CB8AC3E}">
        <p14:creationId xmlns:p14="http://schemas.microsoft.com/office/powerpoint/2010/main" val="245115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26</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S.W.O.T.</a:t>
            </a:r>
            <a:endParaRPr lang="ru-RU" sz="3200" b="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1" name="Прямоугольник 20">
            <a:extLst>
              <a:ext uri="{FF2B5EF4-FFF2-40B4-BE49-F238E27FC236}">
                <a16:creationId xmlns:a16="http://schemas.microsoft.com/office/drawing/2014/main" id="{07DA0CA1-74EB-40CF-9E51-E165A13A71BD}"/>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Заголовок 1">
            <a:extLst>
              <a:ext uri="{FF2B5EF4-FFF2-40B4-BE49-F238E27FC236}">
                <a16:creationId xmlns:a16="http://schemas.microsoft.com/office/drawing/2014/main" id="{E7C54A35-195B-4975-A56D-732B75DA7B4B}"/>
              </a:ext>
            </a:extLst>
          </p:cNvPr>
          <p:cNvSpPr txBox="1">
            <a:spLocks/>
          </p:cNvSpPr>
          <p:nvPr/>
        </p:nvSpPr>
        <p:spPr>
          <a:xfrm>
            <a:off x="1690875" y="141173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5" name="Прямоугольник 4">
            <a:extLst>
              <a:ext uri="{FF2B5EF4-FFF2-40B4-BE49-F238E27FC236}">
                <a16:creationId xmlns:a16="http://schemas.microsoft.com/office/drawing/2014/main" id="{698A3ED5-EBA9-2DE2-8691-C3A5DB332B9B}"/>
              </a:ext>
            </a:extLst>
          </p:cNvPr>
          <p:cNvSpPr/>
          <p:nvPr/>
        </p:nvSpPr>
        <p:spPr>
          <a:xfrm>
            <a:off x="119336" y="1546500"/>
            <a:ext cx="12191999" cy="5262979"/>
          </a:xfrm>
          <a:prstGeom prst="rect">
            <a:avLst/>
          </a:prstGeom>
        </p:spPr>
        <p:txBody>
          <a:bodyPr wrap="square">
            <a:spAutoFit/>
          </a:bodyPr>
          <a:lstStyle/>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Сильные Стороны</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Часто обеспечивает точность прогнозов, которую невозможно превзойти</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Слабые Стороны</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Более чувствителен к переобучению, если данные зашумлены; </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C</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ложности с интерпретируемостью</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Возможности</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Оптимизация почти всех целевых функций с градиентом</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Разные реализации (конкуренция, счастье и т.д.)</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Выбор значимых признаков</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Трудности</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Обучение обычно занимает больше времени</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Требует тщательной настройки скорости обучения и других </a:t>
            </a:r>
            <a:r>
              <a:rPr lang="ru-RU"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гиперпараметров</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 name="Заголовок 1">
            <a:extLst>
              <a:ext uri="{FF2B5EF4-FFF2-40B4-BE49-F238E27FC236}">
                <a16:creationId xmlns:a16="http://schemas.microsoft.com/office/drawing/2014/main" id="{38CF7C89-047A-080F-DC8C-88D21E36B91D}"/>
              </a:ext>
            </a:extLst>
          </p:cNvPr>
          <p:cNvSpPr txBox="1">
            <a:spLocks/>
          </p:cNvSpPr>
          <p:nvPr/>
        </p:nvSpPr>
        <p:spPr>
          <a:xfrm>
            <a:off x="1487488" y="81898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solidFill>
                  <a:schemeClr val="bg1"/>
                </a:solidFill>
                <a:latin typeface="Verdana" panose="020B0604030504040204" pitchFamily="34" charset="0"/>
                <a:ea typeface="Verdana" panose="020B0604030504040204" pitchFamily="34" charset="0"/>
              </a:rPr>
              <a:t>( in co-op with </a:t>
            </a:r>
            <a:r>
              <a:rPr lang="en-US" sz="2800" dirty="0" err="1">
                <a:solidFill>
                  <a:schemeClr val="bg1"/>
                </a:solidFill>
                <a:latin typeface="Verdana" panose="020B0604030504040204" pitchFamily="34" charset="0"/>
                <a:ea typeface="Verdana" panose="020B0604030504040204" pitchFamily="34" charset="0"/>
              </a:rPr>
              <a:t>ChatGPT</a:t>
            </a:r>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3983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5" name="Заголовок 1"/>
          <p:cNvSpPr txBox="1">
            <a:spLocks/>
          </p:cNvSpPr>
          <p:nvPr/>
        </p:nvSpPr>
        <p:spPr>
          <a:xfrm>
            <a:off x="2063552" y="2847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Резюме</a:t>
            </a:r>
          </a:p>
        </p:txBody>
      </p:sp>
      <p:sp>
        <p:nvSpPr>
          <p:cNvPr id="11" name="Прямоугольник 10">
            <a:extLst>
              <a:ext uri="{FF2B5EF4-FFF2-40B4-BE49-F238E27FC236}">
                <a16:creationId xmlns:a16="http://schemas.microsoft.com/office/drawing/2014/main" id="{A764042A-EC52-463E-A7A7-164C646B1A2A}"/>
              </a:ext>
            </a:extLst>
          </p:cNvPr>
          <p:cNvSpPr/>
          <p:nvPr/>
        </p:nvSpPr>
        <p:spPr>
          <a:xfrm>
            <a:off x="335360" y="1712420"/>
            <a:ext cx="11856640" cy="3293209"/>
          </a:xfrm>
          <a:prstGeom prst="rect">
            <a:avLst/>
          </a:prstGeom>
        </p:spPr>
        <p:txBody>
          <a:bodyPr wrap="square">
            <a:spAutoFit/>
          </a:bodyPr>
          <a:lstStyle/>
          <a:p>
            <a:r>
              <a:rPr lang="ru-RU" sz="3200" b="1" spc="-1" dirty="0">
                <a:solidFill>
                  <a:schemeClr val="bg1"/>
                </a:solidFill>
                <a:latin typeface="Verdana" panose="020B0604030504040204" pitchFamily="34" charset="0"/>
                <a:ea typeface="Verdana" panose="020B0604030504040204" pitchFamily="34" charset="0"/>
              </a:rPr>
              <a:t>Ансамблевые Методы </a:t>
            </a:r>
          </a:p>
          <a:p>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a:t>
            </a:r>
            <a:r>
              <a:rPr lang="ru-RU" sz="2400" b="1" dirty="0" err="1">
                <a:solidFill>
                  <a:schemeClr val="bg1"/>
                </a:solidFill>
                <a:latin typeface="Verdana" panose="020B0604030504040204" pitchFamily="34" charset="0"/>
                <a:ea typeface="Verdana" panose="020B0604030504040204" pitchFamily="34" charset="0"/>
                <a:cs typeface="Verdana" panose="020B0604030504040204" pitchFamily="34" charset="0"/>
              </a:rPr>
              <a:t>Бустинга</a:t>
            </a:r>
            <a:endPar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AdaBoost</a:t>
            </a:r>
          </a:p>
          <a:p>
            <a:pPr marL="800100" lvl="1" indent="-342900">
              <a:buFont typeface="Wingdings" panose="05000000000000000000" pitchFamily="2" charset="2"/>
              <a:buChar char="Ø"/>
            </a:pPr>
            <a:r>
              <a:rPr lang="ru-RU"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Слабые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модели</a:t>
            </a: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Обновление весов при ошибках</a:t>
            </a:r>
            <a:endPar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Gradient Boosting</a:t>
            </a:r>
          </a:p>
          <a:p>
            <a:pPr marL="800100" lvl="1" indent="-342900">
              <a:buFont typeface="Wingdings" panose="05000000000000000000" pitchFamily="2" charset="2"/>
              <a:buChar char="Ø"/>
            </a:pPr>
            <a:r>
              <a:rPr lang="ru-RU"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Слабые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модели</a:t>
            </a: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Прогноз остатков</a:t>
            </a: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Функция ошибки</a:t>
            </a:r>
            <a:endParaRPr lang="tr-TR"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800100" lvl="1" indent="-342900">
              <a:buFont typeface="Wingdings" panose="05000000000000000000" pitchFamily="2" charset="2"/>
              <a:buChar char="Ø"/>
            </a:pPr>
            <a:r>
              <a:rPr lang="ru-RU" sz="24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Есть </a:t>
            </a:r>
            <a:r>
              <a:rPr lang="en-US"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XGBoost</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LightGBM</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boost, </a:t>
            </a:r>
            <a:r>
              <a:rPr lang="en-US"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CatBoost</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0488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28</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88640"/>
            <a:ext cx="7180730" cy="484915"/>
          </a:xfrm>
          <a:prstGeom prst="rect">
            <a:avLst/>
          </a:prstGeom>
        </p:spPr>
        <p:txBody>
          <a:bodyPr/>
          <a:lstStyle/>
          <a:p>
            <a:r>
              <a:rPr lang="ru-RU" sz="2400" spc="-1" dirty="0">
                <a:solidFill>
                  <a:schemeClr val="bg1"/>
                </a:solidFill>
                <a:latin typeface="Verdana" panose="020B0604030504040204" pitchFamily="34" charset="0"/>
                <a:ea typeface="Verdana" panose="020B0604030504040204" pitchFamily="34" charset="0"/>
              </a:rPr>
              <a:t>Ансамблевые Методы. Антон Долганов</a:t>
            </a: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EBBE2865-C550-491F-BD64-B31C7A88213A}"/>
              </a:ext>
            </a:extLst>
          </p:cNvPr>
          <p:cNvSpPr txBox="1"/>
          <p:nvPr/>
        </p:nvSpPr>
        <p:spPr>
          <a:xfrm>
            <a:off x="2567608" y="4010997"/>
            <a:ext cx="7299434" cy="1862048"/>
          </a:xfrm>
          <a:prstGeom prst="rect">
            <a:avLst/>
          </a:prstGeom>
          <a:noFill/>
        </p:spPr>
        <p:txBody>
          <a:bodyPr wrap="square" rtlCol="0">
            <a:spAutoFit/>
          </a:bodyPr>
          <a:lstStyle/>
          <a:p>
            <a:pPr lvl="1"/>
            <a:r>
              <a:rPr lang="en-US" sz="72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80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88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96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115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96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88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80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72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endParaRPr lang="ru-RU" sz="6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Заголовок 1">
            <a:extLst>
              <a:ext uri="{FF2B5EF4-FFF2-40B4-BE49-F238E27FC236}">
                <a16:creationId xmlns:a16="http://schemas.microsoft.com/office/drawing/2014/main" id="{3EA569C7-0387-4145-9D9C-1711F780F398}"/>
              </a:ext>
            </a:extLst>
          </p:cNvPr>
          <p:cNvSpPr txBox="1">
            <a:spLocks/>
          </p:cNvSpPr>
          <p:nvPr/>
        </p:nvSpPr>
        <p:spPr>
          <a:xfrm>
            <a:off x="2063552" y="2188876"/>
            <a:ext cx="8568952" cy="82773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6600" dirty="0">
                <a:solidFill>
                  <a:schemeClr val="bg1"/>
                </a:solidFill>
                <a:latin typeface="Verdana" panose="020B0604030504040204" pitchFamily="34" charset="0"/>
                <a:ea typeface="Verdana" panose="020B0604030504040204" pitchFamily="34" charset="0"/>
              </a:rPr>
              <a:t>Вопросы, пожелания, предложения</a:t>
            </a:r>
          </a:p>
        </p:txBody>
      </p:sp>
    </p:spTree>
    <p:extLst>
      <p:ext uri="{BB962C8B-B14F-4D97-AF65-F5344CB8AC3E}">
        <p14:creationId xmlns:p14="http://schemas.microsoft.com/office/powerpoint/2010/main" val="330933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5" name="Заголовок 1"/>
          <p:cNvSpPr txBox="1">
            <a:spLocks/>
          </p:cNvSpPr>
          <p:nvPr/>
        </p:nvSpPr>
        <p:spPr>
          <a:xfrm>
            <a:off x="1919536" y="2847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Содержание</a:t>
            </a:r>
          </a:p>
        </p:txBody>
      </p:sp>
      <p:sp>
        <p:nvSpPr>
          <p:cNvPr id="11" name="Прямоугольник 10">
            <a:extLst>
              <a:ext uri="{FF2B5EF4-FFF2-40B4-BE49-F238E27FC236}">
                <a16:creationId xmlns:a16="http://schemas.microsoft.com/office/drawing/2014/main" id="{A764042A-EC52-463E-A7A7-164C646B1A2A}"/>
              </a:ext>
            </a:extLst>
          </p:cNvPr>
          <p:cNvSpPr/>
          <p:nvPr/>
        </p:nvSpPr>
        <p:spPr>
          <a:xfrm>
            <a:off x="884919" y="1700808"/>
            <a:ext cx="7632848" cy="2308324"/>
          </a:xfrm>
          <a:prstGeom prst="rect">
            <a:avLst/>
          </a:prstGeom>
        </p:spPr>
        <p:txBody>
          <a:bodyPr wrap="square">
            <a:spAutoFit/>
          </a:bodyPr>
          <a:lstStyle/>
          <a:p>
            <a:r>
              <a:rPr lang="ru-RU" sz="3200" b="1" dirty="0">
                <a:solidFill>
                  <a:schemeClr val="bg1"/>
                </a:solidFill>
                <a:latin typeface="Verdana" panose="020B0604030504040204" pitchFamily="34" charset="0"/>
                <a:ea typeface="Verdana" panose="020B0604030504040204" pitchFamily="34" charset="0"/>
              </a:rPr>
              <a:t>Ансамблевые Методы</a:t>
            </a:r>
          </a:p>
          <a:p>
            <a:endParaRPr lang="ru-RU" sz="48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bg1"/>
                </a:solidFill>
                <a:latin typeface="Verdana" panose="020B0604030504040204" pitchFamily="34" charset="0"/>
                <a:ea typeface="Verdana" panose="020B0604030504040204" pitchFamily="34" charset="0"/>
              </a:rPr>
              <a:t>Методы </a:t>
            </a:r>
            <a:r>
              <a:rPr lang="ru-RU" sz="3200" dirty="0" err="1">
                <a:solidFill>
                  <a:schemeClr val="bg1"/>
                </a:solidFill>
                <a:latin typeface="Verdana" panose="020B0604030504040204" pitchFamily="34" charset="0"/>
                <a:ea typeface="Verdana" panose="020B0604030504040204" pitchFamily="34" charset="0"/>
              </a:rPr>
              <a:t>бустинга</a:t>
            </a:r>
            <a:endParaRPr lang="en-US" sz="3200" dirty="0">
              <a:solidFill>
                <a:schemeClr val="bg1"/>
              </a:solidFill>
              <a:latin typeface="Verdana" panose="020B0604030504040204" pitchFamily="34" charset="0"/>
              <a:ea typeface="Verdana" panose="020B0604030504040204" pitchFamily="34" charset="0"/>
            </a:endParaRPr>
          </a:p>
          <a:p>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23102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461575" y="6474197"/>
            <a:ext cx="730425"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cs typeface="Verdana" panose="020B0604030504040204" pitchFamily="34" charset="0"/>
              </a:rPr>
              <a:pPr/>
              <a:t>4</a:t>
            </a:fld>
            <a:endParaRPr lang="ru-RU" sz="2400" spc="-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Нижний колонтитул 6">
            <a:extLst>
              <a:ext uri="{FF2B5EF4-FFF2-40B4-BE49-F238E27FC236}">
                <a16:creationId xmlns:a16="http://schemas.microsoft.com/office/drawing/2014/main" id="{A09DE3A5-BB05-454E-ABD4-EBB70BB98EEB}"/>
              </a:ext>
            </a:extLst>
          </p:cNvPr>
          <p:cNvSpPr txBox="1">
            <a:spLocks/>
          </p:cNvSpPr>
          <p:nvPr/>
        </p:nvSpPr>
        <p:spPr>
          <a:xfrm>
            <a:off x="1631504" y="176904"/>
            <a:ext cx="9505056" cy="484915"/>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3200" b="1" dirty="0">
                <a:solidFill>
                  <a:schemeClr val="bg1"/>
                </a:solidFill>
                <a:latin typeface="Verdana" panose="020B0604030504040204" pitchFamily="34" charset="0"/>
                <a:ea typeface="Verdana" panose="020B0604030504040204" pitchFamily="34" charset="0"/>
              </a:rPr>
              <a:t>Компромисс Между Смещением и Дисперсией</a:t>
            </a:r>
            <a:endPar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2">
            <a:extLst>
              <a:ext uri="{FF2B5EF4-FFF2-40B4-BE49-F238E27FC236}">
                <a16:creationId xmlns:a16="http://schemas.microsoft.com/office/drawing/2014/main" id="{129DE05D-8435-4E7D-A6C9-3E3CB48DAA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212CE32F-ECB5-47EB-93D9-74F50F2B4DEA}"/>
              </a:ext>
            </a:extLst>
          </p:cNvPr>
          <p:cNvCxnSpPr>
            <a:cxnSpLocks/>
          </p:cNvCxnSpPr>
          <p:nvPr/>
        </p:nvCxnSpPr>
        <p:spPr>
          <a:xfrm>
            <a:off x="-8096" y="881290"/>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049A2181-B0E5-4833-B3E1-CDA76C94A38F}"/>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cxnSp>
        <p:nvCxnSpPr>
          <p:cNvPr id="10" name="Прямая соединительная линия 9">
            <a:extLst>
              <a:ext uri="{FF2B5EF4-FFF2-40B4-BE49-F238E27FC236}">
                <a16:creationId xmlns:a16="http://schemas.microsoft.com/office/drawing/2014/main" id="{507C1EB9-F07A-4E86-8379-0B2BB27D95C4}"/>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13" name="Прямоугольник 12">
                <a:extLst>
                  <a:ext uri="{FF2B5EF4-FFF2-40B4-BE49-F238E27FC236}">
                    <a16:creationId xmlns:a16="http://schemas.microsoft.com/office/drawing/2014/main" id="{89CCFF93-FE75-4F65-8D96-C32B35AD13DB}"/>
                  </a:ext>
                </a:extLst>
              </p:cNvPr>
              <p:cNvSpPr/>
              <p:nvPr/>
            </p:nvSpPr>
            <p:spPr>
              <a:xfrm>
                <a:off x="361327" y="1102263"/>
                <a:ext cx="4824536" cy="89370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𝑄</m:t>
                      </m:r>
                      <m:d>
                        <m:dPr>
                          <m:ctrlP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dPr>
                        <m:e>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𝑎</m:t>
                          </m:r>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𝕏</m:t>
                          </m:r>
                        </m:e>
                      </m:d>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m:t>
                      </m:r>
                      <m:func>
                        <m:funcPr>
                          <m:ctrlP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ctrlPr>
                        </m:funcPr>
                        <m:fName>
                          <m:limLow>
                            <m:limLowPr>
                              <m:ctrlP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ctrlPr>
                            </m:limLowPr>
                            <m:e>
                              <m:r>
                                <m:rPr>
                                  <m:sty m:val="p"/>
                                </m:rPr>
                                <a:rPr lang="en-US" sz="4000" b="0" i="0"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min</m:t>
                              </m:r>
                            </m:e>
                            <m:lim>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𝑎</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𝔸</m:t>
                              </m:r>
                            </m:lim>
                          </m:limLow>
                        </m:fName>
                        <m:e/>
                      </m:func>
                    </m:oMath>
                  </m:oMathPara>
                </a14:m>
                <a:endParaRPr lang="ru-RU" sz="4000" dirty="0"/>
              </a:p>
            </p:txBody>
          </p:sp>
        </mc:Choice>
        <mc:Fallback xmlns="">
          <p:sp>
            <p:nvSpPr>
              <p:cNvPr id="13" name="Прямоугольник 12">
                <a:extLst>
                  <a:ext uri="{FF2B5EF4-FFF2-40B4-BE49-F238E27FC236}">
                    <a16:creationId xmlns:a16="http://schemas.microsoft.com/office/drawing/2014/main" id="{89CCFF93-FE75-4F65-8D96-C32B35AD13DB}"/>
                  </a:ext>
                </a:extLst>
              </p:cNvPr>
              <p:cNvSpPr>
                <a:spLocks noRot="1" noChangeAspect="1" noMove="1" noResize="1" noEditPoints="1" noAdjustHandles="1" noChangeArrowheads="1" noChangeShapeType="1" noTextEdit="1"/>
              </p:cNvSpPr>
              <p:nvPr/>
            </p:nvSpPr>
            <p:spPr>
              <a:xfrm>
                <a:off x="361327" y="1102263"/>
                <a:ext cx="4824536" cy="893706"/>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Прямоугольник 14">
                <a:extLst>
                  <a:ext uri="{FF2B5EF4-FFF2-40B4-BE49-F238E27FC236}">
                    <a16:creationId xmlns:a16="http://schemas.microsoft.com/office/drawing/2014/main" id="{161F307F-7CAC-4BA7-981B-16769D88566A}"/>
                  </a:ext>
                </a:extLst>
              </p:cNvPr>
              <p:cNvSpPr/>
              <p:nvPr/>
            </p:nvSpPr>
            <p:spPr>
              <a:xfrm>
                <a:off x="145303" y="2083377"/>
                <a:ext cx="11521280"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𝑄</m:t>
                      </m:r>
                      <m:d>
                        <m:dPr>
                          <m:ctrlP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dPr>
                        <m:e>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𝑎</m:t>
                          </m:r>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𝕏</m:t>
                          </m:r>
                        </m:e>
                      </m:d>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m:t>
                      </m:r>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𝐵𝑖𝑎𝑠</m:t>
                      </m:r>
                      <m:d>
                        <m:dPr>
                          <m:ctrlP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ctrlPr>
                        </m:dPr>
                        <m:e>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𝑎</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𝕏</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m:t>
                          </m:r>
                        </m:e>
                      </m:d>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m:t>
                      </m:r>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𝑉𝑎𝑟𝑖𝑎𝑛𝑐𝑒</m:t>
                      </m:r>
                      <m:d>
                        <m:dPr>
                          <m:ctrlP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ctrlPr>
                        </m:dPr>
                        <m:e>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𝑎</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𝕏</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m:t>
                          </m:r>
                        </m:e>
                      </m:d>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m:t>
                      </m:r>
                      <m:sSup>
                        <m:sSupPr>
                          <m:ctrlP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ctrlPr>
                        </m:sSupPr>
                        <m:e>
                          <m:r>
                            <m:rPr>
                              <m:sty m:val="p"/>
                            </m:rPr>
                            <a:rPr lang="el-GR"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σ</m:t>
                          </m:r>
                        </m:e>
                        <m:sup>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2</m:t>
                          </m:r>
                        </m:sup>
                      </m:sSup>
                    </m:oMath>
                  </m:oMathPara>
                </a14:m>
                <a:endParaRPr lang="ru-RU" sz="4000" dirty="0"/>
              </a:p>
            </p:txBody>
          </p:sp>
        </mc:Choice>
        <mc:Fallback xmlns="">
          <p:sp>
            <p:nvSpPr>
              <p:cNvPr id="15" name="Прямоугольник 14">
                <a:extLst>
                  <a:ext uri="{FF2B5EF4-FFF2-40B4-BE49-F238E27FC236}">
                    <a16:creationId xmlns:a16="http://schemas.microsoft.com/office/drawing/2014/main" id="{161F307F-7CAC-4BA7-981B-16769D88566A}"/>
                  </a:ext>
                </a:extLst>
              </p:cNvPr>
              <p:cNvSpPr>
                <a:spLocks noRot="1" noChangeAspect="1" noMove="1" noResize="1" noEditPoints="1" noAdjustHandles="1" noChangeArrowheads="1" noChangeShapeType="1" noTextEdit="1"/>
              </p:cNvSpPr>
              <p:nvPr/>
            </p:nvSpPr>
            <p:spPr>
              <a:xfrm>
                <a:off x="145303" y="2083377"/>
                <a:ext cx="11521280" cy="707886"/>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C121E4-540B-4E7E-A42C-4EF2E7EB6B66}"/>
                  </a:ext>
                </a:extLst>
              </p:cNvPr>
              <p:cNvSpPr txBox="1"/>
              <p:nvPr/>
            </p:nvSpPr>
            <p:spPr>
              <a:xfrm>
                <a:off x="5473895" y="1174271"/>
                <a:ext cx="5968716" cy="707886"/>
              </a:xfrm>
              <a:prstGeom prst="rect">
                <a:avLst/>
              </a:prstGeom>
              <a:noFill/>
            </p:spPr>
            <p:txBody>
              <a:bodyPr wrap="square">
                <a:spAutoFit/>
              </a:bodyPr>
              <a:lstStyle/>
              <a:p>
                <a14:m>
                  <m:oMath xmlns:m="http://schemas.openxmlformats.org/officeDocument/2006/math">
                    <m:sSup>
                      <m:sSupPr>
                        <m:ctrlP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ctrlPr>
                      </m:sSupPr>
                      <m:e>
                        <m:r>
                          <m:rPr>
                            <m:sty m:val="p"/>
                          </m:rPr>
                          <a:rPr lang="el-GR"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σ</m:t>
                        </m:r>
                      </m:e>
                      <m:sup>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2</m:t>
                        </m:r>
                      </m:sup>
                    </m:sSup>
                  </m:oMath>
                </a14:m>
                <a:r>
                  <a:rPr lang="en-US" sz="4000" dirty="0">
                    <a:solidFill>
                      <a:schemeClr val="bg1"/>
                    </a:solidFill>
                  </a:rPr>
                  <a:t>- </a:t>
                </a:r>
                <a:r>
                  <a:rPr lang="ru-RU" sz="4000" dirty="0">
                    <a:solidFill>
                      <a:schemeClr val="bg1"/>
                    </a:solidFill>
                  </a:rPr>
                  <a:t>случайный шум</a:t>
                </a:r>
              </a:p>
            </p:txBody>
          </p:sp>
        </mc:Choice>
        <mc:Fallback xmlns="">
          <p:sp>
            <p:nvSpPr>
              <p:cNvPr id="16" name="TextBox 15">
                <a:extLst>
                  <a:ext uri="{FF2B5EF4-FFF2-40B4-BE49-F238E27FC236}">
                    <a16:creationId xmlns:a16="http://schemas.microsoft.com/office/drawing/2014/main" id="{33C121E4-540B-4E7E-A42C-4EF2E7EB6B66}"/>
                  </a:ext>
                </a:extLst>
              </p:cNvPr>
              <p:cNvSpPr txBox="1">
                <a:spLocks noRot="1" noChangeAspect="1" noMove="1" noResize="1" noEditPoints="1" noAdjustHandles="1" noChangeArrowheads="1" noChangeShapeType="1" noTextEdit="1"/>
              </p:cNvSpPr>
              <p:nvPr/>
            </p:nvSpPr>
            <p:spPr>
              <a:xfrm>
                <a:off x="5473895" y="1174271"/>
                <a:ext cx="5968716" cy="707886"/>
              </a:xfrm>
              <a:prstGeom prst="rect">
                <a:avLst/>
              </a:prstGeom>
              <a:blipFill>
                <a:blip r:embed="rId6"/>
                <a:stretch>
                  <a:fillRect t="-14655" b="-37069"/>
                </a:stretch>
              </a:blipFill>
            </p:spPr>
            <p:txBody>
              <a:bodyPr/>
              <a:lstStyle/>
              <a:p>
                <a:r>
                  <a:rPr lang="ru-RU">
                    <a:noFill/>
                  </a:rPr>
                  <a:t> </a:t>
                </a:r>
              </a:p>
            </p:txBody>
          </p:sp>
        </mc:Fallback>
      </mc:AlternateContent>
      <p:pic>
        <p:nvPicPr>
          <p:cNvPr id="17" name="Рисунок 16">
            <a:extLst>
              <a:ext uri="{FF2B5EF4-FFF2-40B4-BE49-F238E27FC236}">
                <a16:creationId xmlns:a16="http://schemas.microsoft.com/office/drawing/2014/main" id="{00731254-4583-4FAC-A452-79D4952BEEC9}"/>
              </a:ext>
            </a:extLst>
          </p:cNvPr>
          <p:cNvPicPr>
            <a:picLocks noChangeAspect="1"/>
          </p:cNvPicPr>
          <p:nvPr/>
        </p:nvPicPr>
        <p:blipFill>
          <a:blip r:embed="rId7"/>
          <a:stretch>
            <a:fillRect/>
          </a:stretch>
        </p:blipFill>
        <p:spPr>
          <a:xfrm>
            <a:off x="3696729" y="3712049"/>
            <a:ext cx="1463167" cy="1469263"/>
          </a:xfrm>
          <a:prstGeom prst="rect">
            <a:avLst/>
          </a:prstGeom>
        </p:spPr>
      </p:pic>
      <p:pic>
        <p:nvPicPr>
          <p:cNvPr id="18" name="Рисунок 17">
            <a:extLst>
              <a:ext uri="{FF2B5EF4-FFF2-40B4-BE49-F238E27FC236}">
                <a16:creationId xmlns:a16="http://schemas.microsoft.com/office/drawing/2014/main" id="{90AC682A-EF0F-4171-A7AE-8FAE865D9502}"/>
              </a:ext>
            </a:extLst>
          </p:cNvPr>
          <p:cNvPicPr>
            <a:picLocks noChangeAspect="1"/>
          </p:cNvPicPr>
          <p:nvPr/>
        </p:nvPicPr>
        <p:blipFill>
          <a:blip r:embed="rId7"/>
          <a:stretch>
            <a:fillRect/>
          </a:stretch>
        </p:blipFill>
        <p:spPr>
          <a:xfrm>
            <a:off x="3662906" y="5355497"/>
            <a:ext cx="1463167" cy="1469263"/>
          </a:xfrm>
          <a:prstGeom prst="rect">
            <a:avLst/>
          </a:prstGeom>
        </p:spPr>
      </p:pic>
      <p:pic>
        <p:nvPicPr>
          <p:cNvPr id="19" name="Рисунок 18">
            <a:extLst>
              <a:ext uri="{FF2B5EF4-FFF2-40B4-BE49-F238E27FC236}">
                <a16:creationId xmlns:a16="http://schemas.microsoft.com/office/drawing/2014/main" id="{B4B80353-6432-4539-AB91-5EEE85A4F6AB}"/>
              </a:ext>
            </a:extLst>
          </p:cNvPr>
          <p:cNvPicPr>
            <a:picLocks noChangeAspect="1"/>
          </p:cNvPicPr>
          <p:nvPr/>
        </p:nvPicPr>
        <p:blipFill>
          <a:blip r:embed="rId7"/>
          <a:stretch>
            <a:fillRect/>
          </a:stretch>
        </p:blipFill>
        <p:spPr>
          <a:xfrm>
            <a:off x="7464152" y="3789040"/>
            <a:ext cx="1463167" cy="1469263"/>
          </a:xfrm>
          <a:prstGeom prst="rect">
            <a:avLst/>
          </a:prstGeom>
        </p:spPr>
      </p:pic>
      <p:pic>
        <p:nvPicPr>
          <p:cNvPr id="20" name="Рисунок 19">
            <a:extLst>
              <a:ext uri="{FF2B5EF4-FFF2-40B4-BE49-F238E27FC236}">
                <a16:creationId xmlns:a16="http://schemas.microsoft.com/office/drawing/2014/main" id="{C1C91532-A774-4047-A2CB-B91AE48CEFEE}"/>
              </a:ext>
            </a:extLst>
          </p:cNvPr>
          <p:cNvPicPr>
            <a:picLocks noChangeAspect="1"/>
          </p:cNvPicPr>
          <p:nvPr/>
        </p:nvPicPr>
        <p:blipFill>
          <a:blip r:embed="rId7"/>
          <a:stretch>
            <a:fillRect/>
          </a:stretch>
        </p:blipFill>
        <p:spPr>
          <a:xfrm>
            <a:off x="7464152" y="5357959"/>
            <a:ext cx="1463167" cy="1469263"/>
          </a:xfrm>
          <a:prstGeom prst="rect">
            <a:avLst/>
          </a:prstGeom>
        </p:spPr>
      </p:pic>
      <p:sp>
        <p:nvSpPr>
          <p:cNvPr id="21" name="Овал 20">
            <a:extLst>
              <a:ext uri="{FF2B5EF4-FFF2-40B4-BE49-F238E27FC236}">
                <a16:creationId xmlns:a16="http://schemas.microsoft.com/office/drawing/2014/main" id="{C9619C60-FFD7-48DB-93C6-5D03DD01E5A6}"/>
              </a:ext>
            </a:extLst>
          </p:cNvPr>
          <p:cNvSpPr/>
          <p:nvPr/>
        </p:nvSpPr>
        <p:spPr>
          <a:xfrm>
            <a:off x="8040145" y="4737891"/>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2" name="Овал 21">
            <a:extLst>
              <a:ext uri="{FF2B5EF4-FFF2-40B4-BE49-F238E27FC236}">
                <a16:creationId xmlns:a16="http://schemas.microsoft.com/office/drawing/2014/main" id="{6C0E0538-F9AC-4167-ACBF-DD97022AA2E1}"/>
              </a:ext>
            </a:extLst>
          </p:cNvPr>
          <p:cNvSpPr/>
          <p:nvPr/>
        </p:nvSpPr>
        <p:spPr>
          <a:xfrm>
            <a:off x="8458253" y="4751505"/>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3" name="Овал 22">
            <a:extLst>
              <a:ext uri="{FF2B5EF4-FFF2-40B4-BE49-F238E27FC236}">
                <a16:creationId xmlns:a16="http://schemas.microsoft.com/office/drawing/2014/main" id="{42527FC2-F1DB-4EB2-9606-77B66D8B50DF}"/>
              </a:ext>
            </a:extLst>
          </p:cNvPr>
          <p:cNvSpPr/>
          <p:nvPr/>
        </p:nvSpPr>
        <p:spPr>
          <a:xfrm>
            <a:off x="8243367" y="4259511"/>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1B68C641-4770-4143-82BB-72F3C717EF33}"/>
              </a:ext>
            </a:extLst>
          </p:cNvPr>
          <p:cNvSpPr/>
          <p:nvPr/>
        </p:nvSpPr>
        <p:spPr>
          <a:xfrm>
            <a:off x="8207367" y="4476635"/>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5" name="Овал 24">
            <a:extLst>
              <a:ext uri="{FF2B5EF4-FFF2-40B4-BE49-F238E27FC236}">
                <a16:creationId xmlns:a16="http://schemas.microsoft.com/office/drawing/2014/main" id="{DAFC5FC5-0269-4D0F-A7C8-7A64EAF8247F}"/>
              </a:ext>
            </a:extLst>
          </p:cNvPr>
          <p:cNvSpPr/>
          <p:nvPr/>
        </p:nvSpPr>
        <p:spPr>
          <a:xfrm>
            <a:off x="8494253" y="457831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6" name="Овал 25">
            <a:extLst>
              <a:ext uri="{FF2B5EF4-FFF2-40B4-BE49-F238E27FC236}">
                <a16:creationId xmlns:a16="http://schemas.microsoft.com/office/drawing/2014/main" id="{4328CBE4-10C6-498F-AAE9-5C914A178632}"/>
              </a:ext>
            </a:extLst>
          </p:cNvPr>
          <p:cNvSpPr/>
          <p:nvPr/>
        </p:nvSpPr>
        <p:spPr>
          <a:xfrm>
            <a:off x="7979888" y="4415238"/>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7" name="Овал 26">
            <a:extLst>
              <a:ext uri="{FF2B5EF4-FFF2-40B4-BE49-F238E27FC236}">
                <a16:creationId xmlns:a16="http://schemas.microsoft.com/office/drawing/2014/main" id="{B741C5C7-9059-414D-BD8C-E00938338EA9}"/>
              </a:ext>
            </a:extLst>
          </p:cNvPr>
          <p:cNvSpPr/>
          <p:nvPr/>
        </p:nvSpPr>
        <p:spPr>
          <a:xfrm>
            <a:off x="8421614" y="4255941"/>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F6386580-1062-4EE9-8DF2-EDAF9AFC11CD}"/>
              </a:ext>
            </a:extLst>
          </p:cNvPr>
          <p:cNvSpPr/>
          <p:nvPr/>
        </p:nvSpPr>
        <p:spPr>
          <a:xfrm>
            <a:off x="7996268" y="460720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9" name="Овал 28">
            <a:extLst>
              <a:ext uri="{FF2B5EF4-FFF2-40B4-BE49-F238E27FC236}">
                <a16:creationId xmlns:a16="http://schemas.microsoft.com/office/drawing/2014/main" id="{2F08A892-28B3-4815-9A7B-7886BE35DC0F}"/>
              </a:ext>
            </a:extLst>
          </p:cNvPr>
          <p:cNvSpPr/>
          <p:nvPr/>
        </p:nvSpPr>
        <p:spPr>
          <a:xfrm>
            <a:off x="8084001" y="4354438"/>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0" name="Овал 29">
            <a:extLst>
              <a:ext uri="{FF2B5EF4-FFF2-40B4-BE49-F238E27FC236}">
                <a16:creationId xmlns:a16="http://schemas.microsoft.com/office/drawing/2014/main" id="{CCD36DE0-605F-4C73-B8B9-E50827E66E63}"/>
              </a:ext>
            </a:extLst>
          </p:cNvPr>
          <p:cNvSpPr/>
          <p:nvPr/>
        </p:nvSpPr>
        <p:spPr>
          <a:xfrm>
            <a:off x="7816244" y="4372438"/>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1E69BF22-E7E7-4261-B4EB-4E4D189BAB48}"/>
              </a:ext>
            </a:extLst>
          </p:cNvPr>
          <p:cNvSpPr/>
          <p:nvPr/>
        </p:nvSpPr>
        <p:spPr>
          <a:xfrm>
            <a:off x="8171367" y="4838901"/>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2" name="Овал 31">
            <a:extLst>
              <a:ext uri="{FF2B5EF4-FFF2-40B4-BE49-F238E27FC236}">
                <a16:creationId xmlns:a16="http://schemas.microsoft.com/office/drawing/2014/main" id="{AD6EB2DA-3C5A-481C-9FD4-BBD27D964332}"/>
              </a:ext>
            </a:extLst>
          </p:cNvPr>
          <p:cNvSpPr/>
          <p:nvPr/>
        </p:nvSpPr>
        <p:spPr>
          <a:xfrm>
            <a:off x="7997481" y="4095657"/>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3" name="Овал 32">
            <a:extLst>
              <a:ext uri="{FF2B5EF4-FFF2-40B4-BE49-F238E27FC236}">
                <a16:creationId xmlns:a16="http://schemas.microsoft.com/office/drawing/2014/main" id="{102C4A2E-CD5B-48A8-9EAA-8C3F25231DAB}"/>
              </a:ext>
            </a:extLst>
          </p:cNvPr>
          <p:cNvSpPr/>
          <p:nvPr/>
        </p:nvSpPr>
        <p:spPr>
          <a:xfrm>
            <a:off x="4367090" y="431169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3511B9C6-699D-47AC-843C-1A4F9930B97E}"/>
              </a:ext>
            </a:extLst>
          </p:cNvPr>
          <p:cNvSpPr/>
          <p:nvPr/>
        </p:nvSpPr>
        <p:spPr>
          <a:xfrm>
            <a:off x="4403090" y="438685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5" name="Овал 34">
            <a:extLst>
              <a:ext uri="{FF2B5EF4-FFF2-40B4-BE49-F238E27FC236}">
                <a16:creationId xmlns:a16="http://schemas.microsoft.com/office/drawing/2014/main" id="{B5425AED-45AF-4F2D-9A04-23DDAAA3F99D}"/>
              </a:ext>
            </a:extLst>
          </p:cNvPr>
          <p:cNvSpPr/>
          <p:nvPr/>
        </p:nvSpPr>
        <p:spPr>
          <a:xfrm>
            <a:off x="4451138" y="435827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6" name="Овал 35">
            <a:extLst>
              <a:ext uri="{FF2B5EF4-FFF2-40B4-BE49-F238E27FC236}">
                <a16:creationId xmlns:a16="http://schemas.microsoft.com/office/drawing/2014/main" id="{CF41F4D4-779D-41A2-A167-9FB7B5836AC2}"/>
              </a:ext>
            </a:extLst>
          </p:cNvPr>
          <p:cNvSpPr/>
          <p:nvPr/>
        </p:nvSpPr>
        <p:spPr>
          <a:xfrm>
            <a:off x="4390466" y="437627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55FF0F24-C11A-49F9-9E78-6AD9011B8BF8}"/>
              </a:ext>
            </a:extLst>
          </p:cNvPr>
          <p:cNvSpPr/>
          <p:nvPr/>
        </p:nvSpPr>
        <p:spPr>
          <a:xfrm>
            <a:off x="4385090" y="448667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8" name="Овал 37">
            <a:extLst>
              <a:ext uri="{FF2B5EF4-FFF2-40B4-BE49-F238E27FC236}">
                <a16:creationId xmlns:a16="http://schemas.microsoft.com/office/drawing/2014/main" id="{181581DA-E63D-4E5B-A35F-BDB522D0F9F1}"/>
              </a:ext>
            </a:extLst>
          </p:cNvPr>
          <p:cNvSpPr/>
          <p:nvPr/>
        </p:nvSpPr>
        <p:spPr>
          <a:xfrm>
            <a:off x="4495482" y="4431751"/>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9" name="Овал 38">
            <a:extLst>
              <a:ext uri="{FF2B5EF4-FFF2-40B4-BE49-F238E27FC236}">
                <a16:creationId xmlns:a16="http://schemas.microsoft.com/office/drawing/2014/main" id="{3C6D0202-DB71-4BE7-A3B1-22F503373361}"/>
              </a:ext>
            </a:extLst>
          </p:cNvPr>
          <p:cNvSpPr/>
          <p:nvPr/>
        </p:nvSpPr>
        <p:spPr>
          <a:xfrm>
            <a:off x="4293794" y="444085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00D900D3-2804-4EE9-9D78-C2EF5E340175}"/>
              </a:ext>
            </a:extLst>
          </p:cNvPr>
          <p:cNvSpPr/>
          <p:nvPr/>
        </p:nvSpPr>
        <p:spPr>
          <a:xfrm>
            <a:off x="4457382" y="450595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1" name="Овал 40">
            <a:extLst>
              <a:ext uri="{FF2B5EF4-FFF2-40B4-BE49-F238E27FC236}">
                <a16:creationId xmlns:a16="http://schemas.microsoft.com/office/drawing/2014/main" id="{394C17C0-BDBC-403E-A30C-00348EB50BAC}"/>
              </a:ext>
            </a:extLst>
          </p:cNvPr>
          <p:cNvSpPr/>
          <p:nvPr/>
        </p:nvSpPr>
        <p:spPr>
          <a:xfrm>
            <a:off x="4451138" y="440865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2" name="Овал 41">
            <a:extLst>
              <a:ext uri="{FF2B5EF4-FFF2-40B4-BE49-F238E27FC236}">
                <a16:creationId xmlns:a16="http://schemas.microsoft.com/office/drawing/2014/main" id="{643B8D23-71AA-4B7F-81FE-0CF6CFA17485}"/>
              </a:ext>
            </a:extLst>
          </p:cNvPr>
          <p:cNvSpPr/>
          <p:nvPr/>
        </p:nvSpPr>
        <p:spPr>
          <a:xfrm>
            <a:off x="4293794" y="435827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3" name="Овал 42">
            <a:extLst>
              <a:ext uri="{FF2B5EF4-FFF2-40B4-BE49-F238E27FC236}">
                <a16:creationId xmlns:a16="http://schemas.microsoft.com/office/drawing/2014/main" id="{F8BD2F1B-358C-4346-8885-8D08E8286AA2}"/>
              </a:ext>
            </a:extLst>
          </p:cNvPr>
          <p:cNvSpPr/>
          <p:nvPr/>
        </p:nvSpPr>
        <p:spPr>
          <a:xfrm>
            <a:off x="4354466" y="445475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4" name="Овал 43">
            <a:extLst>
              <a:ext uri="{FF2B5EF4-FFF2-40B4-BE49-F238E27FC236}">
                <a16:creationId xmlns:a16="http://schemas.microsoft.com/office/drawing/2014/main" id="{C8B853A3-059A-4632-82BC-DC13A87127B3}"/>
              </a:ext>
            </a:extLst>
          </p:cNvPr>
          <p:cNvSpPr/>
          <p:nvPr/>
        </p:nvSpPr>
        <p:spPr>
          <a:xfrm>
            <a:off x="4329794" y="437627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5" name="Овал 44">
            <a:extLst>
              <a:ext uri="{FF2B5EF4-FFF2-40B4-BE49-F238E27FC236}">
                <a16:creationId xmlns:a16="http://schemas.microsoft.com/office/drawing/2014/main" id="{3AFCCFD4-908D-4992-A432-5A7633C86615}"/>
              </a:ext>
            </a:extLst>
          </p:cNvPr>
          <p:cNvSpPr/>
          <p:nvPr/>
        </p:nvSpPr>
        <p:spPr>
          <a:xfrm>
            <a:off x="4172730" y="567984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6" name="Овал 45">
            <a:extLst>
              <a:ext uri="{FF2B5EF4-FFF2-40B4-BE49-F238E27FC236}">
                <a16:creationId xmlns:a16="http://schemas.microsoft.com/office/drawing/2014/main" id="{E8AD2829-A984-412E-BF18-BD5645C2F069}"/>
              </a:ext>
            </a:extLst>
          </p:cNvPr>
          <p:cNvSpPr/>
          <p:nvPr/>
        </p:nvSpPr>
        <p:spPr>
          <a:xfrm>
            <a:off x="4208730" y="575500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7" name="Овал 46">
            <a:extLst>
              <a:ext uri="{FF2B5EF4-FFF2-40B4-BE49-F238E27FC236}">
                <a16:creationId xmlns:a16="http://schemas.microsoft.com/office/drawing/2014/main" id="{A6E294EF-90F0-442D-AAF8-8F5F9480ADBD}"/>
              </a:ext>
            </a:extLst>
          </p:cNvPr>
          <p:cNvSpPr/>
          <p:nvPr/>
        </p:nvSpPr>
        <p:spPr>
          <a:xfrm>
            <a:off x="4256778" y="572642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8" name="Овал 47">
            <a:extLst>
              <a:ext uri="{FF2B5EF4-FFF2-40B4-BE49-F238E27FC236}">
                <a16:creationId xmlns:a16="http://schemas.microsoft.com/office/drawing/2014/main" id="{F5B5084C-0957-4770-B739-BC30E61361BB}"/>
              </a:ext>
            </a:extLst>
          </p:cNvPr>
          <p:cNvSpPr/>
          <p:nvPr/>
        </p:nvSpPr>
        <p:spPr>
          <a:xfrm>
            <a:off x="4196106" y="574442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9" name="Овал 48">
            <a:extLst>
              <a:ext uri="{FF2B5EF4-FFF2-40B4-BE49-F238E27FC236}">
                <a16:creationId xmlns:a16="http://schemas.microsoft.com/office/drawing/2014/main" id="{0953EABD-F98C-40DA-8D3D-C4AAEC303005}"/>
              </a:ext>
            </a:extLst>
          </p:cNvPr>
          <p:cNvSpPr/>
          <p:nvPr/>
        </p:nvSpPr>
        <p:spPr>
          <a:xfrm>
            <a:off x="4190730" y="5854828"/>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0" name="Овал 49">
            <a:extLst>
              <a:ext uri="{FF2B5EF4-FFF2-40B4-BE49-F238E27FC236}">
                <a16:creationId xmlns:a16="http://schemas.microsoft.com/office/drawing/2014/main" id="{0764C4C5-DA6D-4474-90FE-BA84139B7C0D}"/>
              </a:ext>
            </a:extLst>
          </p:cNvPr>
          <p:cNvSpPr/>
          <p:nvPr/>
        </p:nvSpPr>
        <p:spPr>
          <a:xfrm>
            <a:off x="4301122" y="579990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1" name="Овал 50">
            <a:extLst>
              <a:ext uri="{FF2B5EF4-FFF2-40B4-BE49-F238E27FC236}">
                <a16:creationId xmlns:a16="http://schemas.microsoft.com/office/drawing/2014/main" id="{4D2BF117-4CFD-405B-8795-FB8D47445547}"/>
              </a:ext>
            </a:extLst>
          </p:cNvPr>
          <p:cNvSpPr/>
          <p:nvPr/>
        </p:nvSpPr>
        <p:spPr>
          <a:xfrm>
            <a:off x="4099434" y="580900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2" name="Овал 51">
            <a:extLst>
              <a:ext uri="{FF2B5EF4-FFF2-40B4-BE49-F238E27FC236}">
                <a16:creationId xmlns:a16="http://schemas.microsoft.com/office/drawing/2014/main" id="{07F0EBD2-E6EE-4135-9F8E-F4D59D6260F3}"/>
              </a:ext>
            </a:extLst>
          </p:cNvPr>
          <p:cNvSpPr/>
          <p:nvPr/>
        </p:nvSpPr>
        <p:spPr>
          <a:xfrm>
            <a:off x="4263022" y="5874105"/>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3" name="Овал 52">
            <a:extLst>
              <a:ext uri="{FF2B5EF4-FFF2-40B4-BE49-F238E27FC236}">
                <a16:creationId xmlns:a16="http://schemas.microsoft.com/office/drawing/2014/main" id="{B29BEDA9-12FF-4139-8DC9-F38E239949B4}"/>
              </a:ext>
            </a:extLst>
          </p:cNvPr>
          <p:cNvSpPr/>
          <p:nvPr/>
        </p:nvSpPr>
        <p:spPr>
          <a:xfrm>
            <a:off x="4256778" y="5776802"/>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4" name="Овал 53">
            <a:extLst>
              <a:ext uri="{FF2B5EF4-FFF2-40B4-BE49-F238E27FC236}">
                <a16:creationId xmlns:a16="http://schemas.microsoft.com/office/drawing/2014/main" id="{DE5FF701-3B61-4E30-8AA5-CC86F4BC543B}"/>
              </a:ext>
            </a:extLst>
          </p:cNvPr>
          <p:cNvSpPr/>
          <p:nvPr/>
        </p:nvSpPr>
        <p:spPr>
          <a:xfrm>
            <a:off x="4099434" y="572642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5" name="Овал 54">
            <a:extLst>
              <a:ext uri="{FF2B5EF4-FFF2-40B4-BE49-F238E27FC236}">
                <a16:creationId xmlns:a16="http://schemas.microsoft.com/office/drawing/2014/main" id="{84143460-152B-4DF7-83D4-2E7DF6B4B154}"/>
              </a:ext>
            </a:extLst>
          </p:cNvPr>
          <p:cNvSpPr/>
          <p:nvPr/>
        </p:nvSpPr>
        <p:spPr>
          <a:xfrm>
            <a:off x="4160106" y="5822902"/>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6" name="Овал 55">
            <a:extLst>
              <a:ext uri="{FF2B5EF4-FFF2-40B4-BE49-F238E27FC236}">
                <a16:creationId xmlns:a16="http://schemas.microsoft.com/office/drawing/2014/main" id="{A64AABB6-5AD3-450A-8F4B-B9C1DA751ED9}"/>
              </a:ext>
            </a:extLst>
          </p:cNvPr>
          <p:cNvSpPr/>
          <p:nvPr/>
        </p:nvSpPr>
        <p:spPr>
          <a:xfrm>
            <a:off x="4135434" y="574442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7" name="Овал 56">
            <a:extLst>
              <a:ext uri="{FF2B5EF4-FFF2-40B4-BE49-F238E27FC236}">
                <a16:creationId xmlns:a16="http://schemas.microsoft.com/office/drawing/2014/main" id="{07EF9F2E-E165-40B5-9C1C-59E0223FC2BE}"/>
              </a:ext>
            </a:extLst>
          </p:cNvPr>
          <p:cNvSpPr/>
          <p:nvPr/>
        </p:nvSpPr>
        <p:spPr>
          <a:xfrm>
            <a:off x="8255993" y="603061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8" name="Овал 57">
            <a:extLst>
              <a:ext uri="{FF2B5EF4-FFF2-40B4-BE49-F238E27FC236}">
                <a16:creationId xmlns:a16="http://schemas.microsoft.com/office/drawing/2014/main" id="{2147255F-0D5A-407B-A587-86EAB065EB96}"/>
              </a:ext>
            </a:extLst>
          </p:cNvPr>
          <p:cNvSpPr/>
          <p:nvPr/>
        </p:nvSpPr>
        <p:spPr>
          <a:xfrm>
            <a:off x="8674101" y="6044227"/>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9" name="Овал 58">
            <a:extLst>
              <a:ext uri="{FF2B5EF4-FFF2-40B4-BE49-F238E27FC236}">
                <a16:creationId xmlns:a16="http://schemas.microsoft.com/office/drawing/2014/main" id="{FF62A95E-6C65-4012-9F36-0F1E761A0BD5}"/>
              </a:ext>
            </a:extLst>
          </p:cNvPr>
          <p:cNvSpPr/>
          <p:nvPr/>
        </p:nvSpPr>
        <p:spPr>
          <a:xfrm>
            <a:off x="8459215" y="555223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0" name="Овал 59">
            <a:extLst>
              <a:ext uri="{FF2B5EF4-FFF2-40B4-BE49-F238E27FC236}">
                <a16:creationId xmlns:a16="http://schemas.microsoft.com/office/drawing/2014/main" id="{9438F18E-4344-496B-9A54-10A9170CAD5F}"/>
              </a:ext>
            </a:extLst>
          </p:cNvPr>
          <p:cNvSpPr/>
          <p:nvPr/>
        </p:nvSpPr>
        <p:spPr>
          <a:xfrm>
            <a:off x="8423215" y="5769357"/>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1" name="Овал 60">
            <a:extLst>
              <a:ext uri="{FF2B5EF4-FFF2-40B4-BE49-F238E27FC236}">
                <a16:creationId xmlns:a16="http://schemas.microsoft.com/office/drawing/2014/main" id="{8A2EAE98-7EEA-4B75-998D-7CEF9639292C}"/>
              </a:ext>
            </a:extLst>
          </p:cNvPr>
          <p:cNvSpPr/>
          <p:nvPr/>
        </p:nvSpPr>
        <p:spPr>
          <a:xfrm>
            <a:off x="8710101" y="5871038"/>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2" name="Овал 61">
            <a:extLst>
              <a:ext uri="{FF2B5EF4-FFF2-40B4-BE49-F238E27FC236}">
                <a16:creationId xmlns:a16="http://schemas.microsoft.com/office/drawing/2014/main" id="{23D11637-133C-49C6-982E-A48303CFF648}"/>
              </a:ext>
            </a:extLst>
          </p:cNvPr>
          <p:cNvSpPr/>
          <p:nvPr/>
        </p:nvSpPr>
        <p:spPr>
          <a:xfrm>
            <a:off x="8195736" y="570796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3" name="Овал 62">
            <a:extLst>
              <a:ext uri="{FF2B5EF4-FFF2-40B4-BE49-F238E27FC236}">
                <a16:creationId xmlns:a16="http://schemas.microsoft.com/office/drawing/2014/main" id="{35452550-C91B-4757-A860-173A5A2F144B}"/>
              </a:ext>
            </a:extLst>
          </p:cNvPr>
          <p:cNvSpPr/>
          <p:nvPr/>
        </p:nvSpPr>
        <p:spPr>
          <a:xfrm>
            <a:off x="8637462" y="554866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4" name="Овал 63">
            <a:extLst>
              <a:ext uri="{FF2B5EF4-FFF2-40B4-BE49-F238E27FC236}">
                <a16:creationId xmlns:a16="http://schemas.microsoft.com/office/drawing/2014/main" id="{E35C3964-423B-4273-98EC-A587E8148D8D}"/>
              </a:ext>
            </a:extLst>
          </p:cNvPr>
          <p:cNvSpPr/>
          <p:nvPr/>
        </p:nvSpPr>
        <p:spPr>
          <a:xfrm>
            <a:off x="8212116" y="5899922"/>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5" name="Овал 64">
            <a:extLst>
              <a:ext uri="{FF2B5EF4-FFF2-40B4-BE49-F238E27FC236}">
                <a16:creationId xmlns:a16="http://schemas.microsoft.com/office/drawing/2014/main" id="{ED39370F-2AC6-4FF4-B011-C9C24B4DBCF4}"/>
              </a:ext>
            </a:extLst>
          </p:cNvPr>
          <p:cNvSpPr/>
          <p:nvPr/>
        </p:nvSpPr>
        <p:spPr>
          <a:xfrm>
            <a:off x="8299849" y="564716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6" name="Овал 65">
            <a:extLst>
              <a:ext uri="{FF2B5EF4-FFF2-40B4-BE49-F238E27FC236}">
                <a16:creationId xmlns:a16="http://schemas.microsoft.com/office/drawing/2014/main" id="{141DF648-565F-4E84-83D6-8812D5271171}"/>
              </a:ext>
            </a:extLst>
          </p:cNvPr>
          <p:cNvSpPr/>
          <p:nvPr/>
        </p:nvSpPr>
        <p:spPr>
          <a:xfrm>
            <a:off x="8032092" y="566516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7" name="Овал 66">
            <a:extLst>
              <a:ext uri="{FF2B5EF4-FFF2-40B4-BE49-F238E27FC236}">
                <a16:creationId xmlns:a16="http://schemas.microsoft.com/office/drawing/2014/main" id="{C269D445-DD7C-4D48-BAFE-4BC479CEDABC}"/>
              </a:ext>
            </a:extLst>
          </p:cNvPr>
          <p:cNvSpPr/>
          <p:nvPr/>
        </p:nvSpPr>
        <p:spPr>
          <a:xfrm>
            <a:off x="8387215" y="613162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8" name="Овал 67">
            <a:extLst>
              <a:ext uri="{FF2B5EF4-FFF2-40B4-BE49-F238E27FC236}">
                <a16:creationId xmlns:a16="http://schemas.microsoft.com/office/drawing/2014/main" id="{3B35813F-98BD-4CB7-A2F7-57C8E2D3941E}"/>
              </a:ext>
            </a:extLst>
          </p:cNvPr>
          <p:cNvSpPr/>
          <p:nvPr/>
        </p:nvSpPr>
        <p:spPr>
          <a:xfrm>
            <a:off x="8213329" y="5388379"/>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9" name="TextBox 68">
            <a:extLst>
              <a:ext uri="{FF2B5EF4-FFF2-40B4-BE49-F238E27FC236}">
                <a16:creationId xmlns:a16="http://schemas.microsoft.com/office/drawing/2014/main" id="{3FBA67C7-90A2-4DA0-A941-8678FE7B49C8}"/>
              </a:ext>
            </a:extLst>
          </p:cNvPr>
          <p:cNvSpPr txBox="1"/>
          <p:nvPr/>
        </p:nvSpPr>
        <p:spPr>
          <a:xfrm>
            <a:off x="767408" y="4005064"/>
            <a:ext cx="2372596" cy="954107"/>
          </a:xfrm>
          <a:prstGeom prst="rect">
            <a:avLst/>
          </a:prstGeom>
          <a:noFill/>
        </p:spPr>
        <p:txBody>
          <a:bodyPr wrap="square">
            <a:spAutoFit/>
          </a:bodyPr>
          <a:lstStyle/>
          <a:p>
            <a:r>
              <a:rPr lang="ru-RU" sz="2800" dirty="0">
                <a:solidFill>
                  <a:schemeClr val="bg1"/>
                </a:solidFill>
              </a:rPr>
              <a:t>Низкое Смещение</a:t>
            </a:r>
          </a:p>
        </p:txBody>
      </p:sp>
      <p:sp>
        <p:nvSpPr>
          <p:cNvPr id="70" name="TextBox 69">
            <a:extLst>
              <a:ext uri="{FF2B5EF4-FFF2-40B4-BE49-F238E27FC236}">
                <a16:creationId xmlns:a16="http://schemas.microsoft.com/office/drawing/2014/main" id="{0768C00E-777D-49E8-AFC7-C983F6CC73F3}"/>
              </a:ext>
            </a:extLst>
          </p:cNvPr>
          <p:cNvSpPr txBox="1"/>
          <p:nvPr/>
        </p:nvSpPr>
        <p:spPr>
          <a:xfrm>
            <a:off x="839416" y="5589240"/>
            <a:ext cx="2822689" cy="954107"/>
          </a:xfrm>
          <a:prstGeom prst="rect">
            <a:avLst/>
          </a:prstGeom>
          <a:noFill/>
        </p:spPr>
        <p:txBody>
          <a:bodyPr wrap="square">
            <a:spAutoFit/>
          </a:bodyPr>
          <a:lstStyle/>
          <a:p>
            <a:r>
              <a:rPr lang="ru-RU" sz="2800" dirty="0">
                <a:solidFill>
                  <a:schemeClr val="bg1"/>
                </a:solidFill>
              </a:rPr>
              <a:t>Высокое Смещение</a:t>
            </a:r>
          </a:p>
        </p:txBody>
      </p:sp>
      <p:sp>
        <p:nvSpPr>
          <p:cNvPr id="71" name="TextBox 70">
            <a:extLst>
              <a:ext uri="{FF2B5EF4-FFF2-40B4-BE49-F238E27FC236}">
                <a16:creationId xmlns:a16="http://schemas.microsoft.com/office/drawing/2014/main" id="{68A13F1F-6782-4875-B394-52AF51250812}"/>
              </a:ext>
            </a:extLst>
          </p:cNvPr>
          <p:cNvSpPr txBox="1"/>
          <p:nvPr/>
        </p:nvSpPr>
        <p:spPr>
          <a:xfrm>
            <a:off x="2639616" y="3140968"/>
            <a:ext cx="4032448" cy="523220"/>
          </a:xfrm>
          <a:prstGeom prst="rect">
            <a:avLst/>
          </a:prstGeom>
          <a:noFill/>
        </p:spPr>
        <p:txBody>
          <a:bodyPr wrap="square">
            <a:spAutoFit/>
          </a:bodyPr>
          <a:lstStyle/>
          <a:p>
            <a:r>
              <a:rPr lang="ru-RU" sz="2800" dirty="0">
                <a:solidFill>
                  <a:schemeClr val="bg1"/>
                </a:solidFill>
              </a:rPr>
              <a:t>Низкая Дисперсия</a:t>
            </a:r>
          </a:p>
        </p:txBody>
      </p:sp>
      <p:sp>
        <p:nvSpPr>
          <p:cNvPr id="72" name="TextBox 71">
            <a:extLst>
              <a:ext uri="{FF2B5EF4-FFF2-40B4-BE49-F238E27FC236}">
                <a16:creationId xmlns:a16="http://schemas.microsoft.com/office/drawing/2014/main" id="{0EDFD081-F962-4441-BCB0-D7570892DC73}"/>
              </a:ext>
            </a:extLst>
          </p:cNvPr>
          <p:cNvSpPr txBox="1"/>
          <p:nvPr/>
        </p:nvSpPr>
        <p:spPr>
          <a:xfrm>
            <a:off x="6456040" y="3212976"/>
            <a:ext cx="5213353" cy="523220"/>
          </a:xfrm>
          <a:prstGeom prst="rect">
            <a:avLst/>
          </a:prstGeom>
          <a:noFill/>
        </p:spPr>
        <p:txBody>
          <a:bodyPr wrap="square">
            <a:spAutoFit/>
          </a:bodyPr>
          <a:lstStyle/>
          <a:p>
            <a:r>
              <a:rPr lang="ru-RU" sz="2800" dirty="0">
                <a:solidFill>
                  <a:schemeClr val="bg1"/>
                </a:solidFill>
              </a:rPr>
              <a:t>Высокая Дисперсия</a:t>
            </a:r>
          </a:p>
        </p:txBody>
      </p:sp>
      <p:sp>
        <p:nvSpPr>
          <p:cNvPr id="73" name="Заголовок 1">
            <a:extLst>
              <a:ext uri="{FF2B5EF4-FFF2-40B4-BE49-F238E27FC236}">
                <a16:creationId xmlns:a16="http://schemas.microsoft.com/office/drawing/2014/main" id="{A3AF66E5-9437-4EBD-A30E-2B5FEA0797F7}"/>
              </a:ext>
            </a:extLst>
          </p:cNvPr>
          <p:cNvSpPr txBox="1">
            <a:spLocks/>
          </p:cNvSpPr>
          <p:nvPr/>
        </p:nvSpPr>
        <p:spPr>
          <a:xfrm>
            <a:off x="-96688" y="873070"/>
            <a:ext cx="12288688" cy="82773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2407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6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6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6" grpId="0"/>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p:bldP spid="70" grpId="0"/>
      <p:bldP spid="71" grpId="0"/>
      <p:bldP spid="7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A764042A-EC52-463E-A7A7-164C646B1A2A}"/>
              </a:ext>
            </a:extLst>
          </p:cNvPr>
          <p:cNvSpPr/>
          <p:nvPr/>
        </p:nvSpPr>
        <p:spPr>
          <a:xfrm>
            <a:off x="884919" y="1700808"/>
            <a:ext cx="7632848" cy="2800767"/>
          </a:xfrm>
          <a:prstGeom prst="rect">
            <a:avLst/>
          </a:prstGeom>
        </p:spPr>
        <p:txBody>
          <a:bodyPr wrap="square">
            <a:spAutoFit/>
          </a:bodyPr>
          <a:lstStyle/>
          <a:p>
            <a:r>
              <a:rPr lang="ru-RU" sz="3200" b="1" dirty="0">
                <a:solidFill>
                  <a:schemeClr val="bg1"/>
                </a:solidFill>
                <a:latin typeface="Verdana" panose="020B0604030504040204" pitchFamily="34" charset="0"/>
                <a:ea typeface="Verdana" panose="020B0604030504040204" pitchFamily="34" charset="0"/>
              </a:rPr>
              <a:t>Ансамблевые Методы</a:t>
            </a:r>
          </a:p>
          <a:p>
            <a:endPar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a:t>
            </a:r>
            <a:r>
              <a:rPr lang="ru-RU" sz="3200" b="1" dirty="0" err="1">
                <a:solidFill>
                  <a:schemeClr val="bg1"/>
                </a:solidFill>
                <a:latin typeface="Verdana" panose="020B0604030504040204" pitchFamily="34" charset="0"/>
                <a:ea typeface="Verdana" panose="020B0604030504040204" pitchFamily="34" charset="0"/>
                <a:cs typeface="Verdana" panose="020B0604030504040204" pitchFamily="34" charset="0"/>
              </a:rPr>
              <a:t>бустинга</a:t>
            </a:r>
            <a:endParaRPr lang="en-US" sz="48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endParaRPr lang="en-US"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a:p>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 name="Заголовок 1">
            <a:extLst>
              <a:ext uri="{FF2B5EF4-FFF2-40B4-BE49-F238E27FC236}">
                <a16:creationId xmlns:a16="http://schemas.microsoft.com/office/drawing/2014/main" id="{34600615-AD0F-76FD-6AD0-233308878CF9}"/>
              </a:ext>
            </a:extLst>
          </p:cNvPr>
          <p:cNvSpPr txBox="1">
            <a:spLocks/>
          </p:cNvSpPr>
          <p:nvPr/>
        </p:nvSpPr>
        <p:spPr>
          <a:xfrm>
            <a:off x="1919536" y="2847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Содержание</a:t>
            </a:r>
          </a:p>
        </p:txBody>
      </p:sp>
    </p:spTree>
    <p:extLst>
      <p:ext uri="{BB962C8B-B14F-4D97-AF65-F5344CB8AC3E}">
        <p14:creationId xmlns:p14="http://schemas.microsoft.com/office/powerpoint/2010/main" val="159860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6</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Мотивация</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Заголовок 1">
            <a:extLst>
              <a:ext uri="{FF2B5EF4-FFF2-40B4-BE49-F238E27FC236}">
                <a16:creationId xmlns:a16="http://schemas.microsoft.com/office/drawing/2014/main" id="{755FBF45-9908-4919-99FD-12BE263E37F1}"/>
              </a:ext>
            </a:extLst>
          </p:cNvPr>
          <p:cNvSpPr txBox="1">
            <a:spLocks/>
          </p:cNvSpPr>
          <p:nvPr/>
        </p:nvSpPr>
        <p:spPr>
          <a:xfrm>
            <a:off x="160475" y="1184368"/>
            <a:ext cx="1187105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800" dirty="0">
                <a:solidFill>
                  <a:schemeClr val="bg1"/>
                </a:solidFill>
                <a:latin typeface="Verdana" panose="020B0604030504040204" pitchFamily="34" charset="0"/>
                <a:ea typeface="Verdana" panose="020B0604030504040204" pitchFamily="34" charset="0"/>
              </a:rPr>
              <a:t>Команда</a:t>
            </a:r>
            <a:r>
              <a:rPr lang="en-US" sz="2800" dirty="0">
                <a:solidFill>
                  <a:schemeClr val="bg1"/>
                </a:solidFill>
                <a:latin typeface="Verdana" panose="020B0604030504040204" pitchFamily="34" charset="0"/>
                <a:ea typeface="Verdana" panose="020B0604030504040204" pitchFamily="34" charset="0"/>
              </a:rPr>
              <a:t> &gt; </a:t>
            </a:r>
            <a:r>
              <a:rPr lang="ru-RU" sz="2800" dirty="0">
                <a:solidFill>
                  <a:schemeClr val="bg1"/>
                </a:solidFill>
                <a:latin typeface="Verdana" panose="020B0604030504040204" pitchFamily="34" charset="0"/>
                <a:ea typeface="Verdana" panose="020B0604030504040204" pitchFamily="34" charset="0"/>
              </a:rPr>
              <a:t>Отдельные Исполнители </a:t>
            </a:r>
            <a:r>
              <a:rPr lang="en-US" sz="2800" dirty="0">
                <a:solidFill>
                  <a:schemeClr val="bg1"/>
                </a:solidFill>
                <a:latin typeface="Verdana" panose="020B0604030504040204" pitchFamily="34" charset="0"/>
                <a:ea typeface="Verdana" panose="020B0604030504040204" pitchFamily="34" charset="0"/>
              </a:rPr>
              <a:t> </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3BA53C7D-EB95-4818-9896-F4F7C8EA001E}"/>
              </a:ext>
            </a:extLst>
          </p:cNvPr>
          <p:cNvSpPr/>
          <p:nvPr/>
        </p:nvSpPr>
        <p:spPr>
          <a:xfrm>
            <a:off x="623392" y="2105295"/>
            <a:ext cx="10801200" cy="1200329"/>
          </a:xfrm>
          <a:prstGeom prst="rect">
            <a:avLst/>
          </a:prstGeom>
        </p:spPr>
        <p:txBody>
          <a:bodyPr wrap="square">
            <a:spAutoFit/>
          </a:bodyPr>
          <a:lstStyle/>
          <a:p>
            <a:r>
              <a:rPr lang="en-US" sz="2400" i="1" dirty="0">
                <a:solidFill>
                  <a:schemeClr val="bg1"/>
                </a:solidFill>
                <a:latin typeface="Helvetica Neue"/>
              </a:rPr>
              <a:t>And there came a day unlike any other, when earth's mightiest heroes were united against a common threat! On that day the Avengers were born!  </a:t>
            </a:r>
          </a:p>
          <a:p>
            <a:r>
              <a:rPr lang="en-US" sz="2400" i="1" dirty="0">
                <a:solidFill>
                  <a:schemeClr val="bg1"/>
                </a:solidFill>
                <a:latin typeface="Helvetica Neue"/>
              </a:rPr>
              <a:t>To fight the foes no single hero could withstand!</a:t>
            </a:r>
            <a:r>
              <a:rPr lang="en-US" sz="2400" dirty="0">
                <a:solidFill>
                  <a:schemeClr val="bg1"/>
                </a:solidFill>
                <a:latin typeface="Helvetica Neue"/>
              </a:rPr>
              <a:t> </a:t>
            </a:r>
            <a:endParaRPr lang="ru-RU" sz="2400" dirty="0">
              <a:solidFill>
                <a:schemeClr val="bg1"/>
              </a:solidFill>
            </a:endParaRPr>
          </a:p>
        </p:txBody>
      </p:sp>
      <p:pic>
        <p:nvPicPr>
          <p:cNvPr id="1026" name="Picture 2" descr="Then... AVENGERS ASSEMBLE!!! | Marvel wallpaper, Marvel quotes, Avengers  quotes">
            <a:extLst>
              <a:ext uri="{FF2B5EF4-FFF2-40B4-BE49-F238E27FC236}">
                <a16:creationId xmlns:a16="http://schemas.microsoft.com/office/drawing/2014/main" id="{2021A961-06EB-4A66-A433-05DD42A40F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53" t="6845" r="21334" b="8326"/>
          <a:stretch/>
        </p:blipFill>
        <p:spPr bwMode="auto">
          <a:xfrm>
            <a:off x="1916115" y="3320563"/>
            <a:ext cx="230425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vengers Assemble Wallpapers - Wallpaper Cave">
            <a:extLst>
              <a:ext uri="{FF2B5EF4-FFF2-40B4-BE49-F238E27FC236}">
                <a16:creationId xmlns:a16="http://schemas.microsoft.com/office/drawing/2014/main" id="{AA9F9E37-B35B-4303-AF9E-BF54E4ED39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3912" y="3284278"/>
            <a:ext cx="4608512"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4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7</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Методы </a:t>
            </a:r>
            <a:r>
              <a:rPr lang="ru-RU" sz="3200" b="1" dirty="0" err="1">
                <a:solidFill>
                  <a:schemeClr val="bg1"/>
                </a:solidFill>
                <a:latin typeface="Verdana" panose="020B0604030504040204" pitchFamily="34" charset="0"/>
                <a:ea typeface="Verdana" panose="020B0604030504040204" pitchFamily="34" charset="0"/>
              </a:rPr>
              <a:t>Бустинга</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3" name="Прямоугольник 2">
            <a:extLst>
              <a:ext uri="{FF2B5EF4-FFF2-40B4-BE49-F238E27FC236}">
                <a16:creationId xmlns:a16="http://schemas.microsoft.com/office/drawing/2014/main" id="{536078ED-0667-4456-A3A8-1FD5FE54584A}"/>
              </a:ext>
            </a:extLst>
          </p:cNvPr>
          <p:cNvSpPr/>
          <p:nvPr/>
        </p:nvSpPr>
        <p:spPr>
          <a:xfrm>
            <a:off x="859569" y="1510150"/>
            <a:ext cx="10376021" cy="3108543"/>
          </a:xfrm>
          <a:prstGeom prst="rect">
            <a:avLst/>
          </a:prstGeom>
        </p:spPr>
        <p:txBody>
          <a:bodyPr wrap="square">
            <a:spAutoFit/>
          </a:body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Базовые</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 «предсказатели» (простые модели, с большим смещением) строятся последовательно</a:t>
            </a:r>
          </a:p>
          <a:p>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Мы пытаемся уменьшить систематическую ошибку (</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underfitting</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комбинированного</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 «предсказателя»</a:t>
            </a:r>
          </a:p>
          <a:p>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Прямоугольник 3">
            <a:extLst>
              <a:ext uri="{FF2B5EF4-FFF2-40B4-BE49-F238E27FC236}">
                <a16:creationId xmlns:a16="http://schemas.microsoft.com/office/drawing/2014/main" id="{601BDA1F-EB0E-4D36-A589-6143BD40A9F3}"/>
              </a:ext>
            </a:extLst>
          </p:cNvPr>
          <p:cNvSpPr/>
          <p:nvPr/>
        </p:nvSpPr>
        <p:spPr>
          <a:xfrm>
            <a:off x="335360" y="4647406"/>
            <a:ext cx="11535690" cy="954107"/>
          </a:xfrm>
          <a:prstGeom prst="rect">
            <a:avLst/>
          </a:prstGeom>
        </p:spPr>
        <p:txBody>
          <a:bodyPr wrap="square">
            <a:spAutoFit/>
          </a:bodyPr>
          <a:lstStyle/>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Мотивация состоит в том, чтобы объединить несколько </a:t>
            </a:r>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слабых</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 предсказателей для создания </a:t>
            </a:r>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мощного ансамбля</a:t>
            </a:r>
          </a:p>
        </p:txBody>
      </p:sp>
    </p:spTree>
    <p:extLst>
      <p:ext uri="{BB962C8B-B14F-4D97-AF65-F5344CB8AC3E}">
        <p14:creationId xmlns:p14="http://schemas.microsoft.com/office/powerpoint/2010/main" val="269408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A764042A-EC52-463E-A7A7-164C646B1A2A}"/>
              </a:ext>
            </a:extLst>
          </p:cNvPr>
          <p:cNvSpPr/>
          <p:nvPr/>
        </p:nvSpPr>
        <p:spPr>
          <a:xfrm>
            <a:off x="884919" y="1700808"/>
            <a:ext cx="7632848" cy="2800767"/>
          </a:xfrm>
          <a:prstGeom prst="rect">
            <a:avLst/>
          </a:prstGeom>
        </p:spPr>
        <p:txBody>
          <a:bodyPr wrap="square">
            <a:spAutoFit/>
          </a:bodyPr>
          <a:lstStyle/>
          <a:p>
            <a:r>
              <a:rPr lang="ru-RU" sz="3200" b="1" dirty="0">
                <a:solidFill>
                  <a:schemeClr val="bg1"/>
                </a:solidFill>
                <a:latin typeface="Verdana" panose="020B0604030504040204" pitchFamily="34" charset="0"/>
                <a:ea typeface="Verdana" panose="020B0604030504040204" pitchFamily="34" charset="0"/>
              </a:rPr>
              <a:t>Ансамблевые Методы</a:t>
            </a:r>
          </a:p>
          <a:p>
            <a:endPar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a:t>
            </a:r>
            <a:r>
              <a:rPr lang="ru-RU" sz="3200" b="1" dirty="0" err="1">
                <a:solidFill>
                  <a:schemeClr val="bg1"/>
                </a:solidFill>
                <a:latin typeface="Verdana" panose="020B0604030504040204" pitchFamily="34" charset="0"/>
                <a:ea typeface="Verdana" panose="020B0604030504040204" pitchFamily="34" charset="0"/>
                <a:cs typeface="Verdana" panose="020B0604030504040204" pitchFamily="34" charset="0"/>
              </a:rPr>
              <a:t>бустинга</a:t>
            </a:r>
            <a:endPar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Адаптивный </a:t>
            </a:r>
            <a:r>
              <a:rPr lang="ru-RU" sz="3200" dirty="0" err="1">
                <a:solidFill>
                  <a:schemeClr val="bg1"/>
                </a:solidFill>
                <a:latin typeface="Verdana" panose="020B0604030504040204" pitchFamily="34" charset="0"/>
                <a:ea typeface="Verdana" panose="020B0604030504040204" pitchFamily="34" charset="0"/>
                <a:cs typeface="Verdana" panose="020B0604030504040204" pitchFamily="34" charset="0"/>
              </a:rPr>
              <a:t>Бустинг</a:t>
            </a:r>
            <a:endPar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tr-TR" sz="3200"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 name="Заголовок 1">
            <a:extLst>
              <a:ext uri="{FF2B5EF4-FFF2-40B4-BE49-F238E27FC236}">
                <a16:creationId xmlns:a16="http://schemas.microsoft.com/office/drawing/2014/main" id="{11E3F2A8-4ABB-1287-37B3-0E1B37CE8ECA}"/>
              </a:ext>
            </a:extLst>
          </p:cNvPr>
          <p:cNvSpPr txBox="1">
            <a:spLocks/>
          </p:cNvSpPr>
          <p:nvPr/>
        </p:nvSpPr>
        <p:spPr>
          <a:xfrm>
            <a:off x="1919536" y="2847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Содержание</a:t>
            </a:r>
          </a:p>
        </p:txBody>
      </p:sp>
    </p:spTree>
    <p:extLst>
      <p:ext uri="{BB962C8B-B14F-4D97-AF65-F5344CB8AC3E}">
        <p14:creationId xmlns:p14="http://schemas.microsoft.com/office/powerpoint/2010/main" val="222612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29741" y="6475125"/>
            <a:ext cx="962260" cy="411230"/>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9</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099744" y="176904"/>
            <a:ext cx="7224658" cy="520826"/>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AdaBoost: </a:t>
            </a:r>
            <a:r>
              <a:rPr lang="en-US" sz="3200" dirty="0">
                <a:solidFill>
                  <a:schemeClr val="bg1"/>
                </a:solidFill>
                <a:latin typeface="Verdana" panose="020B0604030504040204" pitchFamily="34" charset="0"/>
                <a:ea typeface="Verdana" panose="020B0604030504040204" pitchFamily="34" charset="0"/>
              </a:rPr>
              <a:t>Adaptive Boosting</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069" y="0"/>
            <a:ext cx="1900907" cy="120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4616" y="138599"/>
            <a:ext cx="316434" cy="523220"/>
          </a:xfrm>
          <a:prstGeom prst="rect">
            <a:avLst/>
          </a:prstGeom>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45" name="Прямоугольник 44">
                <a:extLst>
                  <a:ext uri="{FF2B5EF4-FFF2-40B4-BE49-F238E27FC236}">
                    <a16:creationId xmlns:a16="http://schemas.microsoft.com/office/drawing/2014/main" id="{DB7D9F6A-A4B4-4512-A935-CBE9AAA02B35}"/>
                  </a:ext>
                </a:extLst>
              </p:cNvPr>
              <p:cNvSpPr/>
              <p:nvPr/>
            </p:nvSpPr>
            <p:spPr>
              <a:xfrm>
                <a:off x="794368" y="1084585"/>
                <a:ext cx="4811914"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panose="02040503050406030204" pitchFamily="18" charset="0"/>
                        </a:rPr>
                        <m:t>𝑿</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dirty="0">
                              <a:solidFill>
                                <a:schemeClr val="bg1"/>
                              </a:solidFill>
                              <a:latin typeface="Times New Roman" panose="02020603050405020304" pitchFamily="18" charset="0"/>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b="1" dirty="0">
                              <a:solidFill>
                                <a:schemeClr val="bg1"/>
                              </a:solidFill>
                              <a:latin typeface="IBM Plex Mono" panose="020B0509050203000203" pitchFamily="49" charset="-52"/>
                              <a:cs typeface="Times New Roman" panose="02020603050405020304" pitchFamily="18" charset="0"/>
                            </a:rPr>
                            <m:t>ℝ</m:t>
                          </m:r>
                        </m:e>
                        <m:sup>
                          <m:r>
                            <a:rPr lang="en-US" sz="3200" b="0" i="1" dirty="0" smtClean="0">
                              <a:solidFill>
                                <a:schemeClr val="bg1"/>
                              </a:solidFill>
                              <a:latin typeface="Cambria Math" panose="02040503050406030204" pitchFamily="18" charset="0"/>
                              <a:cs typeface="Times New Roman" panose="02020603050405020304" pitchFamily="18" charset="0"/>
                            </a:rPr>
                            <m:t>𝑛</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𝑝</m:t>
                          </m:r>
                        </m:sup>
                      </m:sSup>
                    </m:oMath>
                  </m:oMathPara>
                </a14:m>
                <a:endParaRPr lang="ru-RU" sz="2800" dirty="0"/>
              </a:p>
            </p:txBody>
          </p:sp>
        </mc:Choice>
        <mc:Fallback xmlns="">
          <p:sp>
            <p:nvSpPr>
              <p:cNvPr id="45" name="Прямоугольник 44">
                <a:extLst>
                  <a:ext uri="{FF2B5EF4-FFF2-40B4-BE49-F238E27FC236}">
                    <a16:creationId xmlns:a16="http://schemas.microsoft.com/office/drawing/2014/main" id="{DB7D9F6A-A4B4-4512-A935-CBE9AAA02B35}"/>
                  </a:ext>
                </a:extLst>
              </p:cNvPr>
              <p:cNvSpPr>
                <a:spLocks noRot="1" noChangeAspect="1" noMove="1" noResize="1" noEditPoints="1" noAdjustHandles="1" noChangeArrowheads="1" noChangeShapeType="1" noTextEdit="1"/>
              </p:cNvSpPr>
              <p:nvPr/>
            </p:nvSpPr>
            <p:spPr>
              <a:xfrm>
                <a:off x="794368" y="1084585"/>
                <a:ext cx="4811914" cy="584775"/>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6" name="Прямоугольник 45">
                <a:extLst>
                  <a:ext uri="{FF2B5EF4-FFF2-40B4-BE49-F238E27FC236}">
                    <a16:creationId xmlns:a16="http://schemas.microsoft.com/office/drawing/2014/main" id="{17ADFB9C-6F02-40A0-A80A-9DFFAC5B57E3}"/>
                  </a:ext>
                </a:extLst>
              </p:cNvPr>
              <p:cNvSpPr/>
              <p:nvPr/>
            </p:nvSpPr>
            <p:spPr>
              <a:xfrm>
                <a:off x="5791408" y="1040470"/>
                <a:ext cx="179596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panose="02040503050406030204" pitchFamily="18" charset="0"/>
                        </a:rPr>
                        <m:t>𝒚</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dirty="0">
                              <a:solidFill>
                                <a:schemeClr val="bg1"/>
                              </a:solidFill>
                              <a:latin typeface="Times New Roman" panose="02020603050405020304" pitchFamily="18" charset="0"/>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b="1" dirty="0">
                              <a:solidFill>
                                <a:schemeClr val="bg1"/>
                              </a:solidFill>
                              <a:latin typeface="IBM Plex Mono" panose="020B0509050203000203" pitchFamily="49" charset="-52"/>
                              <a:cs typeface="Times New Roman" panose="02020603050405020304" pitchFamily="18" charset="0"/>
                            </a:rPr>
                            <m:t>ℕ</m:t>
                          </m:r>
                        </m:e>
                        <m:sup>
                          <m:r>
                            <a:rPr lang="en-US" sz="3200" b="0" i="1" dirty="0" smtClean="0">
                              <a:solidFill>
                                <a:schemeClr val="bg1"/>
                              </a:solidFill>
                              <a:latin typeface="Cambria Math" panose="02040503050406030204" pitchFamily="18" charset="0"/>
                              <a:cs typeface="Times New Roman" panose="02020603050405020304" pitchFamily="18" charset="0"/>
                            </a:rPr>
                            <m:t>𝑛</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sup>
                      </m:sSup>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:(−1,1)</m:t>
                      </m:r>
                    </m:oMath>
                  </m:oMathPara>
                </a14:m>
                <a:endParaRPr lang="ru-RU" sz="2800" dirty="0"/>
              </a:p>
            </p:txBody>
          </p:sp>
        </mc:Choice>
        <mc:Fallback xmlns="">
          <p:sp>
            <p:nvSpPr>
              <p:cNvPr id="46" name="Прямоугольник 45">
                <a:extLst>
                  <a:ext uri="{FF2B5EF4-FFF2-40B4-BE49-F238E27FC236}">
                    <a16:creationId xmlns:a16="http://schemas.microsoft.com/office/drawing/2014/main" id="{17ADFB9C-6F02-40A0-A80A-9DFFAC5B57E3}"/>
                  </a:ext>
                </a:extLst>
              </p:cNvPr>
              <p:cNvSpPr>
                <a:spLocks noRot="1" noChangeAspect="1" noMove="1" noResize="1" noEditPoints="1" noAdjustHandles="1" noChangeArrowheads="1" noChangeShapeType="1" noTextEdit="1"/>
              </p:cNvSpPr>
              <p:nvPr/>
            </p:nvSpPr>
            <p:spPr>
              <a:xfrm>
                <a:off x="5791408" y="1040470"/>
                <a:ext cx="1795960" cy="584775"/>
              </a:xfrm>
              <a:prstGeom prst="rect">
                <a:avLst/>
              </a:prstGeom>
              <a:blipFill>
                <a:blip r:embed="rId5"/>
                <a:stretch>
                  <a:fillRect r="-559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Прямоугольник 2">
                <a:extLst>
                  <a:ext uri="{FF2B5EF4-FFF2-40B4-BE49-F238E27FC236}">
                    <a16:creationId xmlns:a16="http://schemas.microsoft.com/office/drawing/2014/main" id="{E75F22B6-5BFF-4B3F-99B9-177B67A98137}"/>
                  </a:ext>
                </a:extLst>
              </p:cNvPr>
              <p:cNvSpPr/>
              <p:nvPr/>
            </p:nvSpPr>
            <p:spPr>
              <a:xfrm>
                <a:off x="859166" y="1673559"/>
                <a:ext cx="5778051" cy="461665"/>
              </a:xfrm>
              <a:prstGeom prst="rect">
                <a:avLst/>
              </a:prstGeom>
            </p:spPr>
            <p:txBody>
              <a:bodyPr wrap="square">
                <a:spAutoFit/>
              </a:bodyPr>
              <a:lstStyle/>
              <a:p>
                <a:r>
                  <a:rPr lang="ru-RU" sz="24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Зададим начальные веса</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sSub>
                      <m:sSubPr>
                        <m:ctrlPr>
                          <a:rPr lang="en-US" sz="2400" i="1" dirty="0" smtClean="0">
                            <a:solidFill>
                              <a:schemeClr val="bg1"/>
                            </a:solidFill>
                            <a:latin typeface="Cambria Math" panose="02040503050406030204" pitchFamily="18" charset="0"/>
                          </a:rPr>
                        </m:ctrlPr>
                      </m:sSubPr>
                      <m:e>
                        <m:r>
                          <m:rPr>
                            <m:sty m:val="p"/>
                          </m:rPr>
                          <a:rPr lang="en-US" sz="2400" i="1" dirty="0">
                            <a:solidFill>
                              <a:schemeClr val="bg1"/>
                            </a:solidFill>
                            <a:latin typeface="Cambria Math" panose="02040503050406030204" pitchFamily="18" charset="0"/>
                          </a:rPr>
                          <m:t>w</m:t>
                        </m:r>
                      </m:e>
                      <m:sub>
                        <m:r>
                          <a:rPr lang="en-US" sz="2400" b="0" i="1" dirty="0" smtClean="0">
                            <a:solidFill>
                              <a:schemeClr val="bg1"/>
                            </a:solidFill>
                            <a:latin typeface="Cambria Math" panose="02040503050406030204" pitchFamily="18" charset="0"/>
                          </a:rPr>
                          <m:t>0</m:t>
                        </m:r>
                      </m:sub>
                    </m:sSub>
                    <m:sSup>
                      <m:sSupPr>
                        <m:ctrlPr>
                          <a:rPr lang="en-US" sz="240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m:t> </m:t>
                        </m:r>
                        <m:r>
                          <m:rPr>
                            <m:nor/>
                          </m:rPr>
                          <a:rPr lang="el-GR" sz="2400" dirty="0">
                            <a:solidFill>
                              <a:schemeClr val="bg1"/>
                            </a:solidFill>
                            <a:latin typeface="Verdana" panose="020B0604030504040204" pitchFamily="34" charset="0"/>
                            <a:ea typeface="Verdana" panose="020B0604030504040204" pitchFamily="34" charset="0"/>
                            <a:cs typeface="Verdana" panose="020B0604030504040204" pitchFamily="34" charset="0"/>
                          </a:rPr>
                          <m:t>ϵ</m:t>
                        </m:r>
                        <m:r>
                          <m:rPr>
                            <m:nor/>
                          </m:rPr>
                          <a:rPr lang="en-US" sz="2400" b="1" dirty="0">
                            <a:solidFill>
                              <a:schemeClr val="bg1"/>
                            </a:solidFill>
                            <a:latin typeface="IBM Plex Mono" panose="020B0509050203000203" pitchFamily="49" charset="-52"/>
                            <a:cs typeface="Times New Roman" panose="02020603050405020304" pitchFamily="18" charset="0"/>
                          </a:rPr>
                          <m:t>ℝ</m:t>
                        </m:r>
                      </m:e>
                      <m:sup>
                        <m:r>
                          <a:rPr lang="en-US" sz="2400" b="0" i="1" dirty="0" smtClean="0">
                            <a:solidFill>
                              <a:schemeClr val="bg1"/>
                            </a:solidFill>
                            <a:latin typeface="Cambria Math" panose="02040503050406030204" pitchFamily="18" charset="0"/>
                            <a:cs typeface="Times New Roman" panose="02020603050405020304" pitchFamily="18" charset="0"/>
                          </a:rPr>
                          <m:t>𝑛</m:t>
                        </m:r>
                        <m:r>
                          <a:rPr lang="en-US"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sup>
                    </m:sSup>
                  </m:oMath>
                </a14:m>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3" name="Прямоугольник 2">
                <a:extLst>
                  <a:ext uri="{FF2B5EF4-FFF2-40B4-BE49-F238E27FC236}">
                    <a16:creationId xmlns:a16="http://schemas.microsoft.com/office/drawing/2014/main" id="{E75F22B6-5BFF-4B3F-99B9-177B67A98137}"/>
                  </a:ext>
                </a:extLst>
              </p:cNvPr>
              <p:cNvSpPr>
                <a:spLocks noRot="1" noChangeAspect="1" noMove="1" noResize="1" noEditPoints="1" noAdjustHandles="1" noChangeArrowheads="1" noChangeShapeType="1" noTextEdit="1"/>
              </p:cNvSpPr>
              <p:nvPr/>
            </p:nvSpPr>
            <p:spPr>
              <a:xfrm>
                <a:off x="859166" y="1673559"/>
                <a:ext cx="5778051" cy="461665"/>
              </a:xfrm>
              <a:prstGeom prst="rect">
                <a:avLst/>
              </a:prstGeom>
              <a:blipFill>
                <a:blip r:embed="rId6"/>
                <a:stretch>
                  <a:fillRect l="-1688" t="-12000" b="-29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Прямоугольник 4">
                <a:extLst>
                  <a:ext uri="{FF2B5EF4-FFF2-40B4-BE49-F238E27FC236}">
                    <a16:creationId xmlns:a16="http://schemas.microsoft.com/office/drawing/2014/main" id="{261513D6-BF08-4706-A8EE-21914ED5EA62}"/>
                  </a:ext>
                </a:extLst>
              </p:cNvPr>
              <p:cNvSpPr/>
              <p:nvPr/>
            </p:nvSpPr>
            <p:spPr>
              <a:xfrm>
                <a:off x="957097" y="2108314"/>
                <a:ext cx="7659072" cy="615874"/>
              </a:xfrm>
              <a:prstGeom prst="rect">
                <a:avLst/>
              </a:prstGeom>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Пусть веса будут равны </a:t>
                </a:r>
                <a14:m>
                  <m:oMath xmlns:m="http://schemas.openxmlformats.org/officeDocument/2006/math">
                    <m:sSub>
                      <m:sSubPr>
                        <m:ctrlPr>
                          <a:rPr lang="en-US" sz="2400" i="1" dirty="0">
                            <a:solidFill>
                              <a:schemeClr val="bg1"/>
                            </a:solidFill>
                            <a:latin typeface="Cambria Math" panose="02040503050406030204" pitchFamily="18" charset="0"/>
                          </a:rPr>
                        </m:ctrlPr>
                      </m:sSubPr>
                      <m:e>
                        <m:r>
                          <m:rPr>
                            <m:sty m:val="p"/>
                          </m:rPr>
                          <a:rPr lang="en-US" sz="2400" i="1" dirty="0">
                            <a:solidFill>
                              <a:schemeClr val="bg1"/>
                            </a:solidFill>
                            <a:latin typeface="Cambria Math" panose="02040503050406030204" pitchFamily="18" charset="0"/>
                          </a:rPr>
                          <m:t>w</m:t>
                        </m:r>
                      </m:e>
                      <m:sub>
                        <m:r>
                          <a:rPr lang="en-US" sz="2400" b="0" i="1" dirty="0" smtClean="0">
                            <a:solidFill>
                              <a:schemeClr val="bg1"/>
                            </a:solidFill>
                            <a:latin typeface="Cambria Math" panose="02040503050406030204" pitchFamily="18" charset="0"/>
                          </a:rPr>
                          <m:t>0</m:t>
                        </m:r>
                      </m:sub>
                    </m:sSub>
                    <m:d>
                      <m:dPr>
                        <m:ctrlPr>
                          <a:rPr lang="en-US" sz="2400" b="0" i="1" dirty="0" smtClean="0">
                            <a:solidFill>
                              <a:schemeClr val="bg1"/>
                            </a:solidFill>
                            <a:latin typeface="Cambria Math" panose="02040503050406030204" pitchFamily="18" charset="0"/>
                          </a:rPr>
                        </m:ctrlPr>
                      </m:dPr>
                      <m:e>
                        <m:r>
                          <a:rPr lang="en-US" sz="2400" b="0" i="1" dirty="0" smtClean="0">
                            <a:solidFill>
                              <a:schemeClr val="bg1"/>
                            </a:solidFill>
                            <a:latin typeface="Cambria Math" panose="02040503050406030204" pitchFamily="18" charset="0"/>
                          </a:rPr>
                          <m:t>𝑖</m:t>
                        </m:r>
                      </m:e>
                    </m:d>
                    <m:r>
                      <a:rPr lang="en-US" sz="2400" i="1" dirty="0">
                        <a:solidFill>
                          <a:schemeClr val="bg1"/>
                        </a:solidFill>
                        <a:latin typeface="Cambria Math" panose="02040503050406030204" pitchFamily="18" charset="0"/>
                      </a:rPr>
                      <m:t>=</m:t>
                    </m:r>
                    <m:f>
                      <m:fPr>
                        <m:ctrlPr>
                          <a:rPr lang="en-US" sz="2400" i="1" dirty="0">
                            <a:solidFill>
                              <a:schemeClr val="bg1"/>
                            </a:solidFill>
                            <a:latin typeface="Cambria Math" panose="02040503050406030204" pitchFamily="18" charset="0"/>
                          </a:rPr>
                        </m:ctrlPr>
                      </m:fPr>
                      <m:num>
                        <m:r>
                          <a:rPr lang="en-US" sz="2400" i="1" dirty="0">
                            <a:solidFill>
                              <a:schemeClr val="bg1"/>
                            </a:solidFill>
                            <a:latin typeface="Cambria Math" panose="02040503050406030204" pitchFamily="18" charset="0"/>
                          </a:rPr>
                          <m:t>1</m:t>
                        </m:r>
                      </m:num>
                      <m:den>
                        <m:r>
                          <a:rPr lang="en-US" sz="2400" i="1" dirty="0">
                            <a:solidFill>
                              <a:schemeClr val="bg1"/>
                            </a:solidFill>
                            <a:latin typeface="Cambria Math" panose="02040503050406030204" pitchFamily="18" charset="0"/>
                          </a:rPr>
                          <m:t>𝑛</m:t>
                        </m:r>
                      </m:den>
                    </m:f>
                    <m:r>
                      <a:rPr lang="en-US" sz="2400" b="0" i="1" dirty="0" smtClean="0">
                        <a:solidFill>
                          <a:schemeClr val="bg1"/>
                        </a:solidFill>
                        <a:latin typeface="Cambria Math" panose="02040503050406030204" pitchFamily="18" charset="0"/>
                      </a:rPr>
                      <m:t>, </m:t>
                    </m:r>
                    <m:r>
                      <a:rPr lang="en-US" sz="2400" b="0" i="1" dirty="0" smtClean="0">
                        <a:solidFill>
                          <a:schemeClr val="bg1"/>
                        </a:solidFill>
                        <a:latin typeface="Cambria Math" panose="02040503050406030204" pitchFamily="18" charset="0"/>
                      </a:rPr>
                      <m:t>𝑖</m:t>
                    </m:r>
                    <m:r>
                      <a:rPr lang="en-US" sz="2400" b="0" i="1" dirty="0" smtClean="0">
                        <a:solidFill>
                          <a:schemeClr val="bg1"/>
                        </a:solidFill>
                        <a:latin typeface="Cambria Math" panose="02040503050406030204" pitchFamily="18" charset="0"/>
                      </a:rPr>
                      <m:t>=1…</m:t>
                    </m:r>
                    <m:r>
                      <a:rPr lang="en-US" sz="2400" b="0" i="1" dirty="0" smtClean="0">
                        <a:solidFill>
                          <a:schemeClr val="bg1"/>
                        </a:solidFill>
                        <a:latin typeface="Cambria Math" panose="02040503050406030204" pitchFamily="18" charset="0"/>
                      </a:rPr>
                      <m:t>𝑛</m:t>
                    </m:r>
                  </m:oMath>
                </a14:m>
                <a:endParaRPr lang="ru-RU" sz="24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5" name="Прямоугольник 4">
                <a:extLst>
                  <a:ext uri="{FF2B5EF4-FFF2-40B4-BE49-F238E27FC236}">
                    <a16:creationId xmlns:a16="http://schemas.microsoft.com/office/drawing/2014/main" id="{261513D6-BF08-4706-A8EE-21914ED5EA62}"/>
                  </a:ext>
                </a:extLst>
              </p:cNvPr>
              <p:cNvSpPr>
                <a:spLocks noRot="1" noChangeAspect="1" noMove="1" noResize="1" noEditPoints="1" noAdjustHandles="1" noChangeArrowheads="1" noChangeShapeType="1" noTextEdit="1"/>
              </p:cNvSpPr>
              <p:nvPr/>
            </p:nvSpPr>
            <p:spPr>
              <a:xfrm>
                <a:off x="957097" y="2108314"/>
                <a:ext cx="7659072" cy="615874"/>
              </a:xfrm>
              <a:prstGeom prst="rect">
                <a:avLst/>
              </a:prstGeom>
              <a:blipFill>
                <a:blip r:embed="rId7"/>
                <a:stretch>
                  <a:fillRect l="-1194" b="-693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9" name="Прямоугольник 58">
                <a:extLst>
                  <a:ext uri="{FF2B5EF4-FFF2-40B4-BE49-F238E27FC236}">
                    <a16:creationId xmlns:a16="http://schemas.microsoft.com/office/drawing/2014/main" id="{104C42D6-816F-4447-9779-B8BF8101E78F}"/>
                  </a:ext>
                </a:extLst>
              </p:cNvPr>
              <p:cNvSpPr/>
              <p:nvPr/>
            </p:nvSpPr>
            <p:spPr>
              <a:xfrm>
                <a:off x="6765080" y="1614196"/>
                <a:ext cx="2292254" cy="462947"/>
              </a:xfrm>
              <a:prstGeom prst="rect">
                <a:avLst/>
              </a:prstGeom>
            </p:spPr>
            <p:txBody>
              <a:bodyPr wrap="square">
                <a:spAutoFit/>
              </a:bodyPr>
              <a:lstStyle/>
              <a:p>
                <a14:m>
                  <m:oMath xmlns:m="http://schemas.openxmlformats.org/officeDocument/2006/math">
                    <m:nary>
                      <m:naryPr>
                        <m:chr m:val="∑"/>
                        <m:ctrlPr>
                          <a:rPr lang="en-US" sz="2400" i="1" smtClean="0">
                            <a:solidFill>
                              <a:schemeClr val="bg1"/>
                            </a:solidFill>
                            <a:latin typeface="Cambria Math" panose="02040503050406030204" pitchFamily="18" charset="0"/>
                          </a:rPr>
                        </m:ctrlPr>
                      </m:naryPr>
                      <m:sub>
                        <m:r>
                          <m:rPr>
                            <m:brk m:alnAt="23"/>
                          </m:rP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𝑛</m:t>
                        </m:r>
                      </m:sup>
                      <m:e>
                        <m:sSub>
                          <m:sSubPr>
                            <m:ctrlPr>
                              <a:rPr lang="en-US" sz="2400" i="1" dirty="0">
                                <a:solidFill>
                                  <a:schemeClr val="bg1"/>
                                </a:solidFill>
                                <a:latin typeface="Cambria Math" panose="02040503050406030204" pitchFamily="18" charset="0"/>
                              </a:rPr>
                            </m:ctrlPr>
                          </m:sSubPr>
                          <m:e>
                            <m:r>
                              <m:rPr>
                                <m:sty m:val="p"/>
                              </m:rPr>
                              <a:rPr lang="en-US" sz="2400" i="1" dirty="0">
                                <a:solidFill>
                                  <a:schemeClr val="bg1"/>
                                </a:solidFill>
                                <a:latin typeface="Cambria Math" panose="02040503050406030204" pitchFamily="18" charset="0"/>
                              </a:rPr>
                              <m:t>w</m:t>
                            </m:r>
                          </m:e>
                          <m:sub>
                            <m:r>
                              <a:rPr lang="en-US" sz="2400" b="0" i="1" dirty="0" smtClean="0">
                                <a:solidFill>
                                  <a:schemeClr val="bg1"/>
                                </a:solidFill>
                                <a:latin typeface="Cambria Math" panose="02040503050406030204" pitchFamily="18" charset="0"/>
                              </a:rPr>
                              <m:t>0</m:t>
                            </m:r>
                          </m:sub>
                        </m:sSub>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rPr>
                          <m:t>𝑖</m:t>
                        </m:r>
                        <m:r>
                          <a:rPr lang="en-US" sz="2400" b="0" i="1" dirty="0" smtClean="0">
                            <a:solidFill>
                              <a:schemeClr val="bg1"/>
                            </a:solidFill>
                            <a:latin typeface="Cambria Math" panose="02040503050406030204" pitchFamily="18" charset="0"/>
                          </a:rPr>
                          <m:t>)</m:t>
                        </m:r>
                      </m:e>
                    </m:nary>
                    <m:r>
                      <a:rPr lang="ru-RU" sz="2400" b="0" i="1" dirty="0" smtClean="0">
                        <a:solidFill>
                          <a:schemeClr val="bg1"/>
                        </a:solidFill>
                        <a:latin typeface="Cambria Math" panose="02040503050406030204" pitchFamily="18" charset="0"/>
                      </a:rPr>
                      <m:t>=1 </m:t>
                    </m:r>
                  </m:oMath>
                </a14:m>
                <a:r>
                  <a:rPr lang="en-US" sz="2400" dirty="0"/>
                  <a:t> </a:t>
                </a:r>
                <a:endParaRPr lang="ru-RU" sz="2400" dirty="0"/>
              </a:p>
            </p:txBody>
          </p:sp>
        </mc:Choice>
        <mc:Fallback xmlns="">
          <p:sp>
            <p:nvSpPr>
              <p:cNvPr id="59" name="Прямоугольник 58">
                <a:extLst>
                  <a:ext uri="{FF2B5EF4-FFF2-40B4-BE49-F238E27FC236}">
                    <a16:creationId xmlns:a16="http://schemas.microsoft.com/office/drawing/2014/main" id="{104C42D6-816F-4447-9779-B8BF8101E78F}"/>
                  </a:ext>
                </a:extLst>
              </p:cNvPr>
              <p:cNvSpPr>
                <a:spLocks noRot="1" noChangeAspect="1" noMove="1" noResize="1" noEditPoints="1" noAdjustHandles="1" noChangeArrowheads="1" noChangeShapeType="1" noTextEdit="1"/>
              </p:cNvSpPr>
              <p:nvPr/>
            </p:nvSpPr>
            <p:spPr>
              <a:xfrm>
                <a:off x="6765080" y="1614196"/>
                <a:ext cx="2292254" cy="462947"/>
              </a:xfrm>
              <a:prstGeom prst="rect">
                <a:avLst/>
              </a:prstGeom>
              <a:blipFill>
                <a:blip r:embed="rId8"/>
                <a:stretch>
                  <a:fillRect l="-20745" t="-130263" b="-19473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Прямоугольник 5">
                <a:extLst>
                  <a:ext uri="{FF2B5EF4-FFF2-40B4-BE49-F238E27FC236}">
                    <a16:creationId xmlns:a16="http://schemas.microsoft.com/office/drawing/2014/main" id="{BEA3A327-5178-4BB2-8753-DA0BCA51B4F6}"/>
                  </a:ext>
                </a:extLst>
              </p:cNvPr>
              <p:cNvSpPr/>
              <p:nvPr/>
            </p:nvSpPr>
            <p:spPr>
              <a:xfrm>
                <a:off x="1715373" y="2567827"/>
                <a:ext cx="6700175" cy="1569660"/>
              </a:xfrm>
              <a:prstGeom prst="rect">
                <a:avLst/>
              </a:prstGeom>
            </p:spPr>
            <p:txBody>
              <a:bodyPr wrap="square">
                <a:spAutoFit/>
              </a:bodyPr>
              <a:lstStyle/>
              <a:p>
                <a14:m>
                  <m:oMath xmlns:m="http://schemas.openxmlformats.org/officeDocument/2006/math">
                    <m:sSub>
                      <m:sSubPr>
                        <m:ctrlPr>
                          <a:rPr lang="ru-RU" sz="2400" i="1" smtClean="0">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r>
                      <a:rPr lang="en-US" sz="2400" b="1" i="1" smtClean="0">
                        <a:solidFill>
                          <a:schemeClr val="bg1"/>
                        </a:solidFill>
                        <a:latin typeface="Cambria Math" panose="02040503050406030204" pitchFamily="18" charset="0"/>
                      </a:rPr>
                      <m:t> </m:t>
                    </m:r>
                  </m:oMath>
                </a14:m>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простой классификатор</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Порог по одному параметру</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вертикальный или горизонтальный</a:t>
                </a:r>
              </a:p>
              <a:p>
                <a:r>
                  <a:rPr lang="ru-RU"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а.к.а</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Дерево Решений глубиной 1</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6" name="Прямоугольник 5">
                <a:extLst>
                  <a:ext uri="{FF2B5EF4-FFF2-40B4-BE49-F238E27FC236}">
                    <a16:creationId xmlns:a16="http://schemas.microsoft.com/office/drawing/2014/main" id="{BEA3A327-5178-4BB2-8753-DA0BCA51B4F6}"/>
                  </a:ext>
                </a:extLst>
              </p:cNvPr>
              <p:cNvSpPr>
                <a:spLocks noRot="1" noChangeAspect="1" noMove="1" noResize="1" noEditPoints="1" noAdjustHandles="1" noChangeArrowheads="1" noChangeShapeType="1" noTextEdit="1"/>
              </p:cNvSpPr>
              <p:nvPr/>
            </p:nvSpPr>
            <p:spPr>
              <a:xfrm>
                <a:off x="1715373" y="2567827"/>
                <a:ext cx="6700175" cy="1569660"/>
              </a:xfrm>
              <a:prstGeom prst="rect">
                <a:avLst/>
              </a:prstGeom>
              <a:blipFill>
                <a:blip r:embed="rId9"/>
                <a:stretch>
                  <a:fillRect l="-1364" t="-3488" b="-7752"/>
                </a:stretch>
              </a:blipFill>
            </p:spPr>
            <p:txBody>
              <a:bodyPr/>
              <a:lstStyle/>
              <a:p>
                <a:r>
                  <a:rPr lang="ru-RU">
                    <a:noFill/>
                  </a:rPr>
                  <a:t> </a:t>
                </a:r>
              </a:p>
            </p:txBody>
          </p:sp>
        </mc:Fallback>
      </mc:AlternateContent>
      <p:sp>
        <p:nvSpPr>
          <p:cNvPr id="60" name="Прямоугольник 59">
            <a:extLst>
              <a:ext uri="{FF2B5EF4-FFF2-40B4-BE49-F238E27FC236}">
                <a16:creationId xmlns:a16="http://schemas.microsoft.com/office/drawing/2014/main" id="{BB265055-5614-478D-B41B-D16057382085}"/>
              </a:ext>
            </a:extLst>
          </p:cNvPr>
          <p:cNvSpPr/>
          <p:nvPr/>
        </p:nvSpPr>
        <p:spPr>
          <a:xfrm>
            <a:off x="762728" y="4505632"/>
            <a:ext cx="3901709" cy="461665"/>
          </a:xfrm>
          <a:prstGeom prst="rect">
            <a:avLst/>
          </a:prstGeom>
        </p:spPr>
        <p:txBody>
          <a:bodyPr wrap="square">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for t in range (T):</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p>
        </p:txBody>
      </p:sp>
      <mc:AlternateContent xmlns:mc="http://schemas.openxmlformats.org/markup-compatibility/2006" xmlns:a14="http://schemas.microsoft.com/office/drawing/2010/main">
        <mc:Choice Requires="a14">
          <p:sp>
            <p:nvSpPr>
              <p:cNvPr id="7" name="Прямоугольник 6">
                <a:extLst>
                  <a:ext uri="{FF2B5EF4-FFF2-40B4-BE49-F238E27FC236}">
                    <a16:creationId xmlns:a16="http://schemas.microsoft.com/office/drawing/2014/main" id="{AFE5810E-67D9-484A-9BD5-E54039CFCBE6}"/>
                  </a:ext>
                </a:extLst>
              </p:cNvPr>
              <p:cNvSpPr/>
              <p:nvPr/>
            </p:nvSpPr>
            <p:spPr>
              <a:xfrm>
                <a:off x="1381891" y="5012514"/>
                <a:ext cx="7101944" cy="503792"/>
              </a:xfrm>
              <a:prstGeom prst="rect">
                <a:avLst/>
              </a:prstGeom>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найти </a:t>
                </a:r>
                <a14:m>
                  <m:oMath xmlns:m="http://schemas.openxmlformats.org/officeDocument/2006/math">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oMath>
                </a14:m>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такой что </a:t>
                </a:r>
                <a14:m>
                  <m:oMath xmlns:m="http://schemas.openxmlformats.org/officeDocument/2006/math">
                    <m:sSub>
                      <m:sSubPr>
                        <m:ctrlPr>
                          <a:rPr lang="ru-RU" sz="2400" i="1">
                            <a:solidFill>
                              <a:schemeClr val="bg1"/>
                            </a:solidFill>
                            <a:latin typeface="Cambria Math" panose="02040503050406030204" pitchFamily="18" charset="0"/>
                          </a:rPr>
                        </m:ctrlPr>
                      </m:sSubPr>
                      <m:e>
                        <m:r>
                          <m:rPr>
                            <m:sty m:val="p"/>
                          </m:rPr>
                          <a:rPr lang="el-GR" sz="2400" i="1">
                            <a:solidFill>
                              <a:schemeClr val="bg1"/>
                            </a:solidFill>
                            <a:latin typeface="Cambria Math" panose="02040503050406030204" pitchFamily="18" charset="0"/>
                          </a:rPr>
                          <m:t>ϵ</m:t>
                        </m:r>
                      </m:e>
                      <m:sub>
                        <m:r>
                          <a:rPr lang="en-US" sz="2400" i="1">
                            <a:solidFill>
                              <a:schemeClr val="bg1"/>
                            </a:solidFill>
                            <a:latin typeface="Cambria Math" panose="02040503050406030204" pitchFamily="18" charset="0"/>
                          </a:rPr>
                          <m:t>𝑡</m:t>
                        </m:r>
                      </m:sub>
                    </m:sSub>
                    <m:r>
                      <a:rPr lang="en-US" sz="2400" i="1">
                        <a:solidFill>
                          <a:schemeClr val="bg1"/>
                        </a:solidFill>
                        <a:latin typeface="Cambria Math" panose="02040503050406030204" pitchFamily="18" charset="0"/>
                      </a:rPr>
                      <m:t>=</m:t>
                    </m:r>
                    <m:nary>
                      <m:naryPr>
                        <m:chr m:val="∑"/>
                        <m:supHide m:val="on"/>
                        <m:ctrlPr>
                          <a:rPr lang="en-US" sz="2400" i="1">
                            <a:solidFill>
                              <a:schemeClr val="bg1"/>
                            </a:solidFill>
                            <a:latin typeface="Cambria Math" panose="02040503050406030204" pitchFamily="18" charset="0"/>
                          </a:rPr>
                        </m:ctrlPr>
                      </m:naryPr>
                      <m:sub>
                        <m:r>
                          <a:rPr lang="en-US" sz="2400" b="0" i="1" smtClean="0">
                            <a:solidFill>
                              <a:schemeClr val="bg1"/>
                            </a:solidFill>
                            <a:latin typeface="Cambria Math" panose="02040503050406030204" pitchFamily="18" charset="0"/>
                          </a:rPr>
                          <m:t>𝑗</m:t>
                        </m:r>
                      </m:sub>
                      <m:sup/>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𝑤</m:t>
                            </m:r>
                          </m:e>
                          <m:sub>
                            <m:r>
                              <a:rPr lang="en-US" sz="2400" b="0" i="1" smtClean="0">
                                <a:solidFill>
                                  <a:schemeClr val="bg1"/>
                                </a:solidFill>
                                <a:latin typeface="Cambria Math" panose="02040503050406030204" pitchFamily="18" charset="0"/>
                              </a:rPr>
                              <m:t>𝑡</m:t>
                            </m:r>
                          </m:sub>
                        </m:sSub>
                      </m:e>
                    </m:nary>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rPr>
                      <m:t>𝑗</m:t>
                    </m:r>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𝑚𝑖𝑛</m:t>
                    </m:r>
                  </m:oMath>
                </a14:m>
                <a:endParaRPr lang="ru-RU" sz="24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7" name="Прямоугольник 6">
                <a:extLst>
                  <a:ext uri="{FF2B5EF4-FFF2-40B4-BE49-F238E27FC236}">
                    <a16:creationId xmlns:a16="http://schemas.microsoft.com/office/drawing/2014/main" id="{AFE5810E-67D9-484A-9BD5-E54039CFCBE6}"/>
                  </a:ext>
                </a:extLst>
              </p:cNvPr>
              <p:cNvSpPr>
                <a:spLocks noRot="1" noChangeAspect="1" noMove="1" noResize="1" noEditPoints="1" noAdjustHandles="1" noChangeArrowheads="1" noChangeShapeType="1" noTextEdit="1"/>
              </p:cNvSpPr>
              <p:nvPr/>
            </p:nvSpPr>
            <p:spPr>
              <a:xfrm>
                <a:off x="1381891" y="5012514"/>
                <a:ext cx="7101944" cy="503792"/>
              </a:xfrm>
              <a:prstGeom prst="rect">
                <a:avLst/>
              </a:prstGeom>
              <a:blipFill>
                <a:blip r:embed="rId10"/>
                <a:stretch>
                  <a:fillRect l="-1373" t="-118072" b="-17108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EF5F950-DF69-4E0D-A7C0-FE0292C853CE}"/>
                  </a:ext>
                </a:extLst>
              </p:cNvPr>
              <p:cNvSpPr txBox="1"/>
              <p:nvPr/>
            </p:nvSpPr>
            <p:spPr>
              <a:xfrm>
                <a:off x="8577087" y="5003410"/>
                <a:ext cx="1695708" cy="4255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ru-RU"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h</m:t>
                          </m:r>
                        </m:e>
                        <m:sub>
                          <m:r>
                            <a:rPr lang="en-US" sz="2400" b="0" i="1" smtClean="0">
                              <a:solidFill>
                                <a:schemeClr val="bg1"/>
                              </a:solidFill>
                              <a:latin typeface="Cambria Math" panose="02040503050406030204" pitchFamily="18" charset="0"/>
                            </a:rPr>
                            <m:t>𝑡</m:t>
                          </m:r>
                        </m:sub>
                      </m:sSub>
                      <m:d>
                        <m:dPr>
                          <m:ctrlPr>
                            <a:rPr lang="en-US" sz="2400" b="0" i="1" smtClean="0">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1" i="1" smtClean="0">
                                  <a:solidFill>
                                    <a:schemeClr val="bg1"/>
                                  </a:solidFill>
                                  <a:latin typeface="Cambria Math" panose="02040503050406030204" pitchFamily="18" charset="0"/>
                                </a:rPr>
                                <m:t>𝑿</m:t>
                              </m:r>
                            </m:e>
                            <m:sub>
                              <m:r>
                                <a:rPr lang="en-US" sz="2400" b="0" i="1" smtClean="0">
                                  <a:solidFill>
                                    <a:schemeClr val="bg1"/>
                                  </a:solidFill>
                                  <a:latin typeface="Cambria Math" panose="02040503050406030204" pitchFamily="18" charset="0"/>
                                </a:rPr>
                                <m:t>𝑗</m:t>
                              </m:r>
                            </m:sub>
                          </m:sSub>
                        </m:e>
                      </m:d>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𝑗</m:t>
                          </m:r>
                        </m:sub>
                      </m:sSub>
                      <m:r>
                        <a:rPr lang="en-US" sz="2400" b="0" i="1" smtClean="0">
                          <a:solidFill>
                            <a:schemeClr val="bg1"/>
                          </a:solidFill>
                          <a:latin typeface="Cambria Math" panose="02040503050406030204" pitchFamily="18" charset="0"/>
                        </a:rPr>
                        <m:t> </m:t>
                      </m:r>
                    </m:oMath>
                  </m:oMathPara>
                </a14:m>
                <a:endParaRPr lang="ru-RU" sz="2400" dirty="0">
                  <a:solidFill>
                    <a:schemeClr val="bg1"/>
                  </a:solidFill>
                </a:endParaRPr>
              </a:p>
            </p:txBody>
          </p:sp>
        </mc:Choice>
        <mc:Fallback xmlns="">
          <p:sp>
            <p:nvSpPr>
              <p:cNvPr id="61" name="TextBox 60">
                <a:extLst>
                  <a:ext uri="{FF2B5EF4-FFF2-40B4-BE49-F238E27FC236}">
                    <a16:creationId xmlns:a16="http://schemas.microsoft.com/office/drawing/2014/main" id="{6EF5F950-DF69-4E0D-A7C0-FE0292C853CE}"/>
                  </a:ext>
                </a:extLst>
              </p:cNvPr>
              <p:cNvSpPr txBox="1">
                <a:spLocks noRot="1" noChangeAspect="1" noMove="1" noResize="1" noEditPoints="1" noAdjustHandles="1" noChangeArrowheads="1" noChangeShapeType="1" noTextEdit="1"/>
              </p:cNvSpPr>
              <p:nvPr/>
            </p:nvSpPr>
            <p:spPr>
              <a:xfrm>
                <a:off x="8577087" y="5003410"/>
                <a:ext cx="1695708" cy="425501"/>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2" name="Прямоугольник 61">
                <a:extLst>
                  <a:ext uri="{FF2B5EF4-FFF2-40B4-BE49-F238E27FC236}">
                    <a16:creationId xmlns:a16="http://schemas.microsoft.com/office/drawing/2014/main" id="{0CDAE2BF-FB44-488F-9715-87DC11303EF7}"/>
                  </a:ext>
                </a:extLst>
              </p:cNvPr>
              <p:cNvSpPr/>
              <p:nvPr/>
            </p:nvSpPr>
            <p:spPr>
              <a:xfrm>
                <a:off x="1375981" y="5550787"/>
                <a:ext cx="7236259" cy="461665"/>
              </a:xfrm>
              <a:prstGeom prst="rect">
                <a:avLst/>
              </a:prstGeom>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добавить в решение </a:t>
                </a:r>
                <a14:m>
                  <m:oMath xmlns:m="http://schemas.openxmlformats.org/officeDocument/2006/math">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𝐻</m:t>
                        </m:r>
                      </m:e>
                      <m:sub>
                        <m:r>
                          <a:rPr lang="en-US" sz="2400" i="1">
                            <a:solidFill>
                              <a:schemeClr val="bg1"/>
                            </a:solidFill>
                            <a:latin typeface="Cambria Math" panose="02040503050406030204" pitchFamily="18" charset="0"/>
                          </a:rPr>
                          <m:t>𝑡</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r>
                      <a:rPr lang="en-US" sz="2400" b="1" i="1" smtClean="0">
                        <a:solidFill>
                          <a:schemeClr val="bg1"/>
                        </a:solidFill>
                        <a:latin typeface="Cambria Math" panose="02040503050406030204" pitchFamily="18" charset="0"/>
                      </a:rPr>
                      <m:t>=</m:t>
                    </m:r>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𝐻</m:t>
                        </m:r>
                      </m:e>
                      <m:sub>
                        <m:r>
                          <a:rPr lang="en-US" sz="2400" i="1">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r>
                      <a:rPr lang="en-US" sz="2400" b="1" i="1" smtClean="0">
                        <a:solidFill>
                          <a:schemeClr val="bg1"/>
                        </a:solidFill>
                        <a:latin typeface="Cambria Math" panose="02040503050406030204" pitchFamily="18" charset="0"/>
                      </a:rPr>
                      <m:t>+</m:t>
                    </m:r>
                    <m:sSub>
                      <m:sSubPr>
                        <m:ctrlPr>
                          <a:rPr lang="en-US" sz="2400" b="1" i="1" smtClean="0">
                            <a:solidFill>
                              <a:schemeClr val="bg1"/>
                            </a:solidFill>
                            <a:latin typeface="Cambria Math" panose="02040503050406030204" pitchFamily="18" charset="0"/>
                          </a:rPr>
                        </m:ctrlPr>
                      </m:sSubPr>
                      <m:e>
                        <m:r>
                          <m:rPr>
                            <m:sty m:val="p"/>
                          </m:rPr>
                          <a:rPr lang="el-GR" sz="2400" b="1" i="1" smtClean="0">
                            <a:solidFill>
                              <a:schemeClr val="bg1"/>
                            </a:solidFill>
                            <a:latin typeface="Cambria Math" panose="02040503050406030204" pitchFamily="18" charset="0"/>
                          </a:rPr>
                          <m:t>α</m:t>
                        </m:r>
                      </m:e>
                      <m:sub>
                        <m:r>
                          <a:rPr lang="en-US" sz="2400" b="1" i="1" smtClean="0">
                            <a:solidFill>
                              <a:schemeClr val="bg1"/>
                            </a:solidFill>
                            <a:latin typeface="Cambria Math" panose="02040503050406030204" pitchFamily="18" charset="0"/>
                          </a:rPr>
                          <m:t>𝒕</m:t>
                        </m:r>
                      </m:sub>
                    </m:sSub>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oMath>
                </a14:m>
                <a:endParaRPr lang="ru-RU" sz="24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62" name="Прямоугольник 61">
                <a:extLst>
                  <a:ext uri="{FF2B5EF4-FFF2-40B4-BE49-F238E27FC236}">
                    <a16:creationId xmlns:a16="http://schemas.microsoft.com/office/drawing/2014/main" id="{0CDAE2BF-FB44-488F-9715-87DC11303EF7}"/>
                  </a:ext>
                </a:extLst>
              </p:cNvPr>
              <p:cNvSpPr>
                <a:spLocks noRot="1" noChangeAspect="1" noMove="1" noResize="1" noEditPoints="1" noAdjustHandles="1" noChangeArrowheads="1" noChangeShapeType="1" noTextEdit="1"/>
              </p:cNvSpPr>
              <p:nvPr/>
            </p:nvSpPr>
            <p:spPr>
              <a:xfrm>
                <a:off x="1375981" y="5550787"/>
                <a:ext cx="7236259" cy="461665"/>
              </a:xfrm>
              <a:prstGeom prst="rect">
                <a:avLst/>
              </a:prstGeom>
              <a:blipFill>
                <a:blip r:embed="rId12"/>
                <a:stretch>
                  <a:fillRect l="-1348" t="-12000" b="-29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Прямоугольник 62">
                <a:extLst>
                  <a:ext uri="{FF2B5EF4-FFF2-40B4-BE49-F238E27FC236}">
                    <a16:creationId xmlns:a16="http://schemas.microsoft.com/office/drawing/2014/main" id="{88D70AA1-017D-4F2C-92EB-F8C051AF8C02}"/>
                  </a:ext>
                </a:extLst>
              </p:cNvPr>
              <p:cNvSpPr/>
              <p:nvPr/>
            </p:nvSpPr>
            <p:spPr>
              <a:xfrm>
                <a:off x="8577087" y="5424173"/>
                <a:ext cx="3054681" cy="681597"/>
              </a:xfrm>
              <a:prstGeom prst="rect">
                <a:avLst/>
              </a:prstGeom>
            </p:spPr>
            <p:txBody>
              <a:bodyPr wrap="square">
                <a:spAutoFit/>
              </a:bodyPr>
              <a:lstStyle/>
              <a:p>
                <a14:m>
                  <m:oMath xmlns:m="http://schemas.openxmlformats.org/officeDocument/2006/math">
                    <m:sSub>
                      <m:sSubPr>
                        <m:ctrlPr>
                          <a:rPr lang="en-US" sz="2400" b="1" i="1" smtClean="0">
                            <a:solidFill>
                              <a:schemeClr val="bg1"/>
                            </a:solidFill>
                            <a:latin typeface="Cambria Math" panose="02040503050406030204" pitchFamily="18" charset="0"/>
                          </a:rPr>
                        </m:ctrlPr>
                      </m:sSubPr>
                      <m:e>
                        <m:r>
                          <m:rPr>
                            <m:sty m:val="p"/>
                          </m:rPr>
                          <a:rPr lang="el-GR" sz="2400" b="1" i="1" smtClean="0">
                            <a:solidFill>
                              <a:schemeClr val="bg1"/>
                            </a:solidFill>
                            <a:latin typeface="Cambria Math" panose="02040503050406030204" pitchFamily="18" charset="0"/>
                          </a:rPr>
                          <m:t>α</m:t>
                        </m:r>
                      </m:e>
                      <m:sub>
                        <m:r>
                          <a:rPr lang="en-US" sz="2400" b="1" i="1" smtClean="0">
                            <a:solidFill>
                              <a:schemeClr val="bg1"/>
                            </a:solidFill>
                            <a:latin typeface="Cambria Math" panose="02040503050406030204" pitchFamily="18" charset="0"/>
                          </a:rPr>
                          <m:t>𝒕</m:t>
                        </m:r>
                      </m:sub>
                    </m:sSub>
                    <m:r>
                      <a:rPr lang="ru-RU" sz="2400" b="1" i="1" smtClean="0">
                        <a:solidFill>
                          <a:schemeClr val="bg1"/>
                        </a:solidFill>
                        <a:latin typeface="Cambria Math" panose="02040503050406030204" pitchFamily="18" charset="0"/>
                      </a:rPr>
                      <m:t>=</m:t>
                    </m:r>
                    <m:f>
                      <m:fPr>
                        <m:ctrlPr>
                          <a:rPr lang="ru-RU" sz="2400" i="1" smtClean="0">
                            <a:solidFill>
                              <a:schemeClr val="bg1"/>
                            </a:solidFill>
                            <a:latin typeface="Cambria Math" panose="02040503050406030204" pitchFamily="18" charset="0"/>
                          </a:rPr>
                        </m:ctrlPr>
                      </m:fPr>
                      <m:num>
                        <m:r>
                          <a:rPr lang="ru-RU" sz="2400" b="0" i="1" smtClean="0">
                            <a:solidFill>
                              <a:schemeClr val="bg1"/>
                            </a:solidFill>
                            <a:latin typeface="Cambria Math" panose="02040503050406030204" pitchFamily="18" charset="0"/>
                          </a:rPr>
                          <m:t>1</m:t>
                        </m:r>
                      </m:num>
                      <m:den>
                        <m:r>
                          <a:rPr lang="ru-RU" sz="2400" b="0" i="1" smtClean="0">
                            <a:solidFill>
                              <a:schemeClr val="bg1"/>
                            </a:solidFill>
                            <a:latin typeface="Cambria Math" panose="02040503050406030204" pitchFamily="18" charset="0"/>
                          </a:rPr>
                          <m:t>2</m:t>
                        </m:r>
                      </m:den>
                    </m:f>
                    <m:r>
                      <m:rPr>
                        <m:sty m:val="p"/>
                      </m:rPr>
                      <a:rPr lang="el-GR" sz="2400" b="0" i="1" smtClean="0">
                        <a:solidFill>
                          <a:schemeClr val="bg1"/>
                        </a:solidFill>
                        <a:latin typeface="Cambria Math" panose="02040503050406030204" pitchFamily="18" charset="0"/>
                      </a:rPr>
                      <m:t>η</m:t>
                    </m:r>
                    <m:r>
                      <a:rPr lang="en-US" sz="2400" b="0" i="1" smtClean="0">
                        <a:solidFill>
                          <a:schemeClr val="bg1"/>
                        </a:solidFill>
                        <a:latin typeface="Cambria Math" panose="02040503050406030204" pitchFamily="18" charset="0"/>
                      </a:rPr>
                      <m:t>𝑙𝑛</m:t>
                    </m:r>
                    <m:d>
                      <m:dPr>
                        <m:ctrlPr>
                          <a:rPr lang="en-US" sz="2400" b="1" i="1" smtClean="0">
                            <a:solidFill>
                              <a:schemeClr val="bg1"/>
                            </a:solidFill>
                            <a:latin typeface="Cambria Math" panose="02040503050406030204" pitchFamily="18" charset="0"/>
                          </a:rPr>
                        </m:ctrlPr>
                      </m:dPr>
                      <m:e>
                        <m:f>
                          <m:fPr>
                            <m:ctrlPr>
                              <a:rPr lang="en-US" sz="2400" b="0" i="1" smtClean="0">
                                <a:solidFill>
                                  <a:schemeClr val="bg1"/>
                                </a:solidFill>
                                <a:latin typeface="Cambria Math" panose="02040503050406030204" pitchFamily="18" charset="0"/>
                              </a:rPr>
                            </m:ctrlPr>
                          </m:fPr>
                          <m:num>
                            <m:sSub>
                              <m:sSubPr>
                                <m:ctrlPr>
                                  <a:rPr lang="ru-RU" sz="2400" i="1">
                                    <a:solidFill>
                                      <a:schemeClr val="bg1"/>
                                    </a:solidFill>
                                    <a:latin typeface="Cambria Math" panose="02040503050406030204" pitchFamily="18" charset="0"/>
                                  </a:rPr>
                                </m:ctrlPr>
                              </m:sSubPr>
                              <m:e>
                                <m:r>
                                  <a:rPr lang="en-US" sz="2400" b="0" i="1">
                                    <a:solidFill>
                                      <a:schemeClr val="bg1"/>
                                    </a:solidFill>
                                    <a:latin typeface="Cambria Math" panose="02040503050406030204" pitchFamily="18" charset="0"/>
                                  </a:rPr>
                                  <m:t>1−</m:t>
                                </m:r>
                                <m:r>
                                  <a:rPr lang="el-GR" sz="2400" b="0" i="1">
                                    <a:solidFill>
                                      <a:schemeClr val="bg1"/>
                                    </a:solidFill>
                                    <a:latin typeface="Cambria Math" panose="02040503050406030204" pitchFamily="18" charset="0"/>
                                  </a:rPr>
                                  <m:t>𝜖</m:t>
                                </m:r>
                              </m:e>
                              <m:sub>
                                <m:r>
                                  <a:rPr lang="en-US" sz="2400" b="0" i="1">
                                    <a:solidFill>
                                      <a:schemeClr val="bg1"/>
                                    </a:solidFill>
                                    <a:latin typeface="Cambria Math" panose="02040503050406030204" pitchFamily="18" charset="0"/>
                                  </a:rPr>
                                  <m:t>𝑡</m:t>
                                </m:r>
                              </m:sub>
                            </m:sSub>
                          </m:num>
                          <m:den>
                            <m:sSub>
                              <m:sSubPr>
                                <m:ctrlPr>
                                  <a:rPr lang="ru-RU" sz="2400" i="1">
                                    <a:solidFill>
                                      <a:schemeClr val="bg1"/>
                                    </a:solidFill>
                                    <a:latin typeface="Cambria Math" panose="02040503050406030204" pitchFamily="18" charset="0"/>
                                  </a:rPr>
                                </m:ctrlPr>
                              </m:sSubPr>
                              <m:e>
                                <m:r>
                                  <m:rPr>
                                    <m:sty m:val="p"/>
                                  </m:rPr>
                                  <a:rPr lang="el-GR" sz="2400" i="1">
                                    <a:solidFill>
                                      <a:schemeClr val="bg1"/>
                                    </a:solidFill>
                                    <a:latin typeface="Cambria Math" panose="02040503050406030204" pitchFamily="18" charset="0"/>
                                  </a:rPr>
                                  <m:t>ϵ</m:t>
                                </m:r>
                              </m:e>
                              <m:sub>
                                <m:r>
                                  <a:rPr lang="en-US" sz="2400" i="1">
                                    <a:solidFill>
                                      <a:schemeClr val="bg1"/>
                                    </a:solidFill>
                                    <a:latin typeface="Cambria Math" panose="02040503050406030204" pitchFamily="18" charset="0"/>
                                  </a:rPr>
                                  <m:t>𝑡</m:t>
                                </m:r>
                              </m:sub>
                            </m:sSub>
                          </m:den>
                        </m:f>
                      </m:e>
                    </m:d>
                    <m:r>
                      <a:rPr lang="en-US" sz="2400" b="1" i="1" smtClean="0">
                        <a:solidFill>
                          <a:schemeClr val="bg1"/>
                        </a:solidFill>
                        <a:latin typeface="Cambria Math" panose="02040503050406030204" pitchFamily="18" charset="0"/>
                      </a:rPr>
                      <m:t> </m:t>
                    </m:r>
                  </m:oMath>
                </a14:m>
                <a:r>
                  <a:rPr lang="en-US" sz="2400" dirty="0"/>
                  <a:t> </a:t>
                </a:r>
                <a:endParaRPr lang="ru-RU" sz="2400" dirty="0"/>
              </a:p>
            </p:txBody>
          </p:sp>
        </mc:Choice>
        <mc:Fallback xmlns="">
          <p:sp>
            <p:nvSpPr>
              <p:cNvPr id="63" name="Прямоугольник 62">
                <a:extLst>
                  <a:ext uri="{FF2B5EF4-FFF2-40B4-BE49-F238E27FC236}">
                    <a16:creationId xmlns:a16="http://schemas.microsoft.com/office/drawing/2014/main" id="{88D70AA1-017D-4F2C-92EB-F8C051AF8C02}"/>
                  </a:ext>
                </a:extLst>
              </p:cNvPr>
              <p:cNvSpPr>
                <a:spLocks noRot="1" noChangeAspect="1" noMove="1" noResize="1" noEditPoints="1" noAdjustHandles="1" noChangeArrowheads="1" noChangeShapeType="1" noTextEdit="1"/>
              </p:cNvSpPr>
              <p:nvPr/>
            </p:nvSpPr>
            <p:spPr>
              <a:xfrm>
                <a:off x="8577087" y="5424173"/>
                <a:ext cx="3054681" cy="68159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4" name="Прямоугольник 63">
                <a:extLst>
                  <a:ext uri="{FF2B5EF4-FFF2-40B4-BE49-F238E27FC236}">
                    <a16:creationId xmlns:a16="http://schemas.microsoft.com/office/drawing/2014/main" id="{6EBAE85E-6933-4CE1-B737-BA562AF71576}"/>
                  </a:ext>
                </a:extLst>
              </p:cNvPr>
              <p:cNvSpPr/>
              <p:nvPr/>
            </p:nvSpPr>
            <p:spPr>
              <a:xfrm>
                <a:off x="1369200" y="6077014"/>
                <a:ext cx="7162195" cy="486672"/>
              </a:xfrm>
              <a:prstGeom prst="rect">
                <a:avLst/>
              </a:prstGeom>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обновить веса </a:t>
                </a:r>
                <a14:m>
                  <m:oMath xmlns:m="http://schemas.openxmlformats.org/officeDocument/2006/math">
                    <m:sSub>
                      <m:sSubPr>
                        <m:ctrlPr>
                          <a:rPr lang="en-US" sz="2400" i="1" dirty="0" smtClean="0">
                            <a:solidFill>
                              <a:schemeClr val="bg1"/>
                            </a:solidFill>
                            <a:latin typeface="Cambria Math" panose="02040503050406030204" pitchFamily="18" charset="0"/>
                          </a:rPr>
                        </m:ctrlPr>
                      </m:sSubPr>
                      <m:e>
                        <m:r>
                          <m:rPr>
                            <m:sty m:val="p"/>
                          </m:rPr>
                          <a:rPr lang="en-US" sz="2400" i="1" dirty="0">
                            <a:solidFill>
                              <a:schemeClr val="bg1"/>
                            </a:solidFill>
                            <a:latin typeface="Cambria Math" panose="02040503050406030204" pitchFamily="18" charset="0"/>
                          </a:rPr>
                          <m:t>w</m:t>
                        </m:r>
                      </m:e>
                      <m:sub>
                        <m:r>
                          <a:rPr lang="en-US" sz="2400" b="0" i="1" dirty="0" smtClean="0">
                            <a:solidFill>
                              <a:schemeClr val="bg1"/>
                            </a:solidFill>
                            <a:latin typeface="Cambria Math" panose="02040503050406030204" pitchFamily="18" charset="0"/>
                          </a:rPr>
                          <m:t>𝑡</m:t>
                        </m:r>
                        <m:r>
                          <a:rPr lang="en-US" sz="2400" b="0" i="1" dirty="0" smtClean="0">
                            <a:solidFill>
                              <a:schemeClr val="bg1"/>
                            </a:solidFill>
                            <a:latin typeface="Cambria Math" panose="02040503050406030204" pitchFamily="18" charset="0"/>
                          </a:rPr>
                          <m:t>+1</m:t>
                        </m:r>
                      </m:sub>
                    </m:sSub>
                    <m:d>
                      <m:dPr>
                        <m:ctrlPr>
                          <a:rPr lang="en-US" sz="2400" b="0" i="1" dirty="0" smtClean="0">
                            <a:solidFill>
                              <a:schemeClr val="bg1"/>
                            </a:solidFill>
                            <a:latin typeface="Cambria Math" panose="02040503050406030204" pitchFamily="18" charset="0"/>
                          </a:rPr>
                        </m:ctrlPr>
                      </m:dPr>
                      <m:e>
                        <m:r>
                          <a:rPr lang="en-US" sz="2400" b="0" i="1" dirty="0" smtClean="0">
                            <a:solidFill>
                              <a:schemeClr val="bg1"/>
                            </a:solidFill>
                            <a:latin typeface="Cambria Math" panose="02040503050406030204" pitchFamily="18" charset="0"/>
                          </a:rPr>
                          <m:t>𝑖</m:t>
                        </m:r>
                      </m:e>
                    </m:d>
                    <m:r>
                      <a:rPr lang="en-US" sz="2400" b="0" i="1" dirty="0" smtClean="0">
                        <a:solidFill>
                          <a:schemeClr val="bg1"/>
                        </a:solidFill>
                        <a:latin typeface="Cambria Math" panose="02040503050406030204" pitchFamily="18" charset="0"/>
                      </a:rPr>
                      <m:t>=</m:t>
                    </m:r>
                    <m:sSub>
                      <m:sSubPr>
                        <m:ctrlPr>
                          <a:rPr lang="en-US" sz="2400" b="0" i="1" dirty="0" smtClean="0">
                            <a:solidFill>
                              <a:schemeClr val="bg1"/>
                            </a:solidFill>
                            <a:latin typeface="Cambria Math" panose="02040503050406030204" pitchFamily="18" charset="0"/>
                          </a:rPr>
                        </m:ctrlPr>
                      </m:sSubPr>
                      <m:e>
                        <m:r>
                          <m:rPr>
                            <m:sty m:val="p"/>
                          </m:rPr>
                          <a:rPr lang="en-US" sz="2400" b="0" i="0" dirty="0" smtClean="0">
                            <a:solidFill>
                              <a:schemeClr val="bg1"/>
                            </a:solidFill>
                            <a:latin typeface="Cambria Math" panose="02040503050406030204" pitchFamily="18" charset="0"/>
                          </a:rPr>
                          <m:t>w</m:t>
                        </m:r>
                      </m:e>
                      <m:sub>
                        <m:r>
                          <m:rPr>
                            <m:sty m:val="p"/>
                          </m:rPr>
                          <a:rPr lang="en-US" sz="2400" b="0" i="0" dirty="0" smtClean="0">
                            <a:solidFill>
                              <a:schemeClr val="bg1"/>
                            </a:solidFill>
                            <a:latin typeface="Cambria Math" panose="02040503050406030204" pitchFamily="18" charset="0"/>
                          </a:rPr>
                          <m:t>t</m:t>
                        </m:r>
                      </m:sub>
                    </m:sSub>
                    <m:d>
                      <m:dPr>
                        <m:ctrlPr>
                          <a:rPr lang="en-US" sz="2400" b="0" i="1" dirty="0" smtClean="0">
                            <a:solidFill>
                              <a:schemeClr val="bg1"/>
                            </a:solidFill>
                            <a:latin typeface="Cambria Math" panose="02040503050406030204" pitchFamily="18" charset="0"/>
                          </a:rPr>
                        </m:ctrlPr>
                      </m:dPr>
                      <m:e>
                        <m:r>
                          <m:rPr>
                            <m:sty m:val="p"/>
                          </m:rPr>
                          <a:rPr lang="en-US" sz="2400" b="0" i="0" dirty="0" smtClean="0">
                            <a:solidFill>
                              <a:schemeClr val="bg1"/>
                            </a:solidFill>
                            <a:latin typeface="Cambria Math" panose="02040503050406030204" pitchFamily="18" charset="0"/>
                          </a:rPr>
                          <m:t>i</m:t>
                        </m:r>
                      </m:e>
                    </m:d>
                    <m:r>
                      <a:rPr lang="en-US" sz="2400" b="0" i="0" dirty="0" smtClean="0">
                        <a:solidFill>
                          <a:schemeClr val="bg1"/>
                        </a:solidFill>
                        <a:latin typeface="Cambria Math" panose="02040503050406030204" pitchFamily="18" charset="0"/>
                      </a:rPr>
                      <m:t>∗</m:t>
                    </m:r>
                    <m:sSup>
                      <m:sSupPr>
                        <m:ctrlPr>
                          <a:rPr lang="en-US" sz="2400" i="1" dirty="0" smtClean="0">
                            <a:solidFill>
                              <a:schemeClr val="bg1"/>
                            </a:solidFill>
                            <a:latin typeface="Cambria Math" panose="02040503050406030204" pitchFamily="18" charset="0"/>
                          </a:rPr>
                        </m:ctrlPr>
                      </m:sSupPr>
                      <m:e>
                        <m:r>
                          <a:rPr lang="en-US" sz="2400" b="0" i="1" dirty="0" smtClean="0">
                            <a:solidFill>
                              <a:schemeClr val="bg1"/>
                            </a:solidFill>
                            <a:latin typeface="Cambria Math" panose="02040503050406030204" pitchFamily="18" charset="0"/>
                          </a:rPr>
                          <m:t>𝑒</m:t>
                        </m:r>
                      </m:e>
                      <m:sup>
                        <m:r>
                          <a:rPr lang="en-US" sz="2400" b="0" i="1" dirty="0" smtClean="0">
                            <a:solidFill>
                              <a:schemeClr val="bg1"/>
                            </a:solidFill>
                            <a:latin typeface="Cambria Math" panose="02040503050406030204" pitchFamily="18" charset="0"/>
                          </a:rPr>
                          <m:t>−</m:t>
                        </m:r>
                        <m:sSub>
                          <m:sSubPr>
                            <m:ctrlPr>
                              <a:rPr lang="en-US" sz="2400" b="0" i="1" dirty="0" smtClean="0">
                                <a:solidFill>
                                  <a:schemeClr val="bg1"/>
                                </a:solidFill>
                                <a:latin typeface="Cambria Math" panose="02040503050406030204" pitchFamily="18" charset="0"/>
                              </a:rPr>
                            </m:ctrlPr>
                          </m:sSubPr>
                          <m:e>
                            <m:r>
                              <a:rPr lang="en-US" sz="2400" b="0" i="1" dirty="0" smtClean="0">
                                <a:solidFill>
                                  <a:schemeClr val="bg1"/>
                                </a:solidFill>
                                <a:latin typeface="Cambria Math" panose="02040503050406030204" pitchFamily="18" charset="0"/>
                              </a:rPr>
                              <m:t>𝑦</m:t>
                            </m:r>
                          </m:e>
                          <m:sub>
                            <m:r>
                              <a:rPr lang="en-US" sz="2400" b="0" i="1" dirty="0" smtClean="0">
                                <a:solidFill>
                                  <a:schemeClr val="bg1"/>
                                </a:solidFill>
                                <a:latin typeface="Cambria Math" panose="02040503050406030204" pitchFamily="18" charset="0"/>
                              </a:rPr>
                              <m:t>𝑖</m:t>
                            </m:r>
                          </m:sub>
                        </m:sSub>
                        <m:sSub>
                          <m:sSubPr>
                            <m:ctrlPr>
                              <a:rPr lang="en-US" sz="2400" b="1" i="1">
                                <a:solidFill>
                                  <a:schemeClr val="bg1"/>
                                </a:solidFill>
                                <a:latin typeface="Cambria Math" panose="02040503050406030204" pitchFamily="18" charset="0"/>
                              </a:rPr>
                            </m:ctrlPr>
                          </m:sSubPr>
                          <m:e>
                            <m:r>
                              <m:rPr>
                                <m:sty m:val="p"/>
                              </m:rPr>
                              <a:rPr lang="el-GR" sz="2400" b="1" i="1">
                                <a:solidFill>
                                  <a:schemeClr val="bg1"/>
                                </a:solidFill>
                                <a:latin typeface="Cambria Math" panose="02040503050406030204" pitchFamily="18" charset="0"/>
                              </a:rPr>
                              <m:t>α</m:t>
                            </m:r>
                          </m:e>
                          <m:sub>
                            <m:r>
                              <a:rPr lang="en-US" sz="2400" b="1" i="1">
                                <a:solidFill>
                                  <a:schemeClr val="bg1"/>
                                </a:solidFill>
                                <a:latin typeface="Cambria Math" panose="02040503050406030204" pitchFamily="18" charset="0"/>
                              </a:rPr>
                              <m:t>𝒕</m:t>
                            </m:r>
                          </m:sub>
                        </m:sSub>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Sub>
                        <m:d>
                          <m:dPr>
                            <m:ctrlPr>
                              <a:rPr lang="en-US" sz="2400" i="1">
                                <a:solidFill>
                                  <a:schemeClr val="bg1"/>
                                </a:solidFill>
                                <a:latin typeface="Cambria Math" panose="02040503050406030204" pitchFamily="18" charset="0"/>
                              </a:rPr>
                            </m:ctrlPr>
                          </m:dPr>
                          <m:e>
                            <m:r>
                              <a:rPr lang="en-US" sz="2400" b="1" i="1">
                                <a:solidFill>
                                  <a:schemeClr val="bg1"/>
                                </a:solidFill>
                                <a:latin typeface="Cambria Math" panose="02040503050406030204" pitchFamily="18" charset="0"/>
                              </a:rPr>
                              <m:t>𝒙</m:t>
                            </m:r>
                            <m:r>
                              <a:rPr lang="en-US" sz="2400" i="1" baseline="-25000">
                                <a:solidFill>
                                  <a:schemeClr val="bg1"/>
                                </a:solidFill>
                                <a:latin typeface="Cambria Math" panose="02040503050406030204" pitchFamily="18" charset="0"/>
                              </a:rPr>
                              <m:t>𝑖</m:t>
                            </m:r>
                          </m:e>
                        </m:d>
                      </m:sup>
                    </m:sSup>
                  </m:oMath>
                </a14:m>
                <a:endParaRPr lang="ru-RU" sz="24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64" name="Прямоугольник 63">
                <a:extLst>
                  <a:ext uri="{FF2B5EF4-FFF2-40B4-BE49-F238E27FC236}">
                    <a16:creationId xmlns:a16="http://schemas.microsoft.com/office/drawing/2014/main" id="{6EBAE85E-6933-4CE1-B737-BA562AF71576}"/>
                  </a:ext>
                </a:extLst>
              </p:cNvPr>
              <p:cNvSpPr>
                <a:spLocks noRot="1" noChangeAspect="1" noMove="1" noResize="1" noEditPoints="1" noAdjustHandles="1" noChangeArrowheads="1" noChangeShapeType="1" noTextEdit="1"/>
              </p:cNvSpPr>
              <p:nvPr/>
            </p:nvSpPr>
            <p:spPr>
              <a:xfrm>
                <a:off x="1369200" y="6077014"/>
                <a:ext cx="7162195" cy="486672"/>
              </a:xfrm>
              <a:prstGeom prst="rect">
                <a:avLst/>
              </a:prstGeom>
              <a:blipFill>
                <a:blip r:embed="rId14"/>
                <a:stretch>
                  <a:fillRect l="-1362" t="-6250" b="-262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5" name="Прямоугольник 64">
                <a:extLst>
                  <a:ext uri="{FF2B5EF4-FFF2-40B4-BE49-F238E27FC236}">
                    <a16:creationId xmlns:a16="http://schemas.microsoft.com/office/drawing/2014/main" id="{3FF8179E-6D06-4617-8E7A-47A66C778BBA}"/>
                  </a:ext>
                </a:extLst>
              </p:cNvPr>
              <p:cNvSpPr/>
              <p:nvPr/>
            </p:nvSpPr>
            <p:spPr>
              <a:xfrm>
                <a:off x="8588198" y="6048396"/>
                <a:ext cx="2569980" cy="462947"/>
              </a:xfrm>
              <a:prstGeom prst="rect">
                <a:avLst/>
              </a:prstGeom>
            </p:spPr>
            <p:txBody>
              <a:bodyPr wrap="square">
                <a:spAutoFit/>
              </a:bodyPr>
              <a:lstStyle/>
              <a:p>
                <a14:m>
                  <m:oMath xmlns:m="http://schemas.openxmlformats.org/officeDocument/2006/math">
                    <m:nary>
                      <m:naryPr>
                        <m:chr m:val="∑"/>
                        <m:ctrlPr>
                          <a:rPr lang="en-US" sz="2400" i="1" smtClean="0">
                            <a:solidFill>
                              <a:schemeClr val="bg1"/>
                            </a:solidFill>
                            <a:latin typeface="Cambria Math" panose="02040503050406030204" pitchFamily="18" charset="0"/>
                          </a:rPr>
                        </m:ctrlPr>
                      </m:naryPr>
                      <m:sub>
                        <m:r>
                          <m:rPr>
                            <m:brk m:alnAt="23"/>
                          </m:rP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𝑛</m:t>
                        </m:r>
                      </m:sup>
                      <m:e>
                        <m:sSub>
                          <m:sSubPr>
                            <m:ctrlPr>
                              <a:rPr lang="en-US" sz="2400" i="1" dirty="0">
                                <a:solidFill>
                                  <a:schemeClr val="bg1"/>
                                </a:solidFill>
                                <a:latin typeface="Cambria Math" panose="02040503050406030204" pitchFamily="18" charset="0"/>
                              </a:rPr>
                            </m:ctrlPr>
                          </m:sSubPr>
                          <m:e>
                            <m:r>
                              <m:rPr>
                                <m:sty m:val="p"/>
                              </m:rPr>
                              <a:rPr lang="en-US" sz="2400" i="1" dirty="0">
                                <a:solidFill>
                                  <a:schemeClr val="bg1"/>
                                </a:solidFill>
                                <a:latin typeface="Cambria Math" panose="02040503050406030204" pitchFamily="18" charset="0"/>
                              </a:rPr>
                              <m:t>w</m:t>
                            </m:r>
                          </m:e>
                          <m:sub>
                            <m:r>
                              <a:rPr lang="en-US" sz="2400" b="0" i="1" dirty="0" smtClean="0">
                                <a:solidFill>
                                  <a:schemeClr val="bg1"/>
                                </a:solidFill>
                                <a:latin typeface="Cambria Math" panose="02040503050406030204" pitchFamily="18" charset="0"/>
                              </a:rPr>
                              <m:t>𝑡</m:t>
                            </m:r>
                            <m:r>
                              <a:rPr lang="en-US" sz="2400" b="0" i="1" dirty="0" smtClean="0">
                                <a:solidFill>
                                  <a:schemeClr val="bg1"/>
                                </a:solidFill>
                                <a:latin typeface="Cambria Math" panose="02040503050406030204" pitchFamily="18" charset="0"/>
                              </a:rPr>
                              <m:t>+1</m:t>
                            </m:r>
                          </m:sub>
                        </m:sSub>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rPr>
                          <m:t>𝑖</m:t>
                        </m:r>
                        <m:r>
                          <a:rPr lang="en-US" sz="2400" b="0" i="1" dirty="0" smtClean="0">
                            <a:solidFill>
                              <a:schemeClr val="bg1"/>
                            </a:solidFill>
                            <a:latin typeface="Cambria Math" panose="02040503050406030204" pitchFamily="18" charset="0"/>
                          </a:rPr>
                          <m:t>)</m:t>
                        </m:r>
                      </m:e>
                    </m:nary>
                    <m:r>
                      <a:rPr lang="ru-RU" sz="2400" b="0" i="1" dirty="0" smtClean="0">
                        <a:solidFill>
                          <a:schemeClr val="bg1"/>
                        </a:solidFill>
                        <a:latin typeface="Cambria Math" panose="02040503050406030204" pitchFamily="18" charset="0"/>
                      </a:rPr>
                      <m:t>=1 </m:t>
                    </m:r>
                  </m:oMath>
                </a14:m>
                <a:r>
                  <a:rPr lang="en-US" sz="2400" dirty="0"/>
                  <a:t> </a:t>
                </a:r>
                <a:endParaRPr lang="ru-RU" sz="2400" dirty="0"/>
              </a:p>
            </p:txBody>
          </p:sp>
        </mc:Choice>
        <mc:Fallback xmlns="">
          <p:sp>
            <p:nvSpPr>
              <p:cNvPr id="65" name="Прямоугольник 64">
                <a:extLst>
                  <a:ext uri="{FF2B5EF4-FFF2-40B4-BE49-F238E27FC236}">
                    <a16:creationId xmlns:a16="http://schemas.microsoft.com/office/drawing/2014/main" id="{3FF8179E-6D06-4617-8E7A-47A66C778BBA}"/>
                  </a:ext>
                </a:extLst>
              </p:cNvPr>
              <p:cNvSpPr>
                <a:spLocks noRot="1" noChangeAspect="1" noMove="1" noResize="1" noEditPoints="1" noAdjustHandles="1" noChangeArrowheads="1" noChangeShapeType="1" noTextEdit="1"/>
              </p:cNvSpPr>
              <p:nvPr/>
            </p:nvSpPr>
            <p:spPr>
              <a:xfrm>
                <a:off x="8588198" y="6048396"/>
                <a:ext cx="2569980" cy="462947"/>
              </a:xfrm>
              <a:prstGeom prst="rect">
                <a:avLst/>
              </a:prstGeom>
              <a:blipFill>
                <a:blip r:embed="rId15"/>
                <a:stretch>
                  <a:fillRect l="-18527" t="-130263" b="-194737"/>
                </a:stretch>
              </a:blipFill>
            </p:spPr>
            <p:txBody>
              <a:bodyPr/>
              <a:lstStyle/>
              <a:p>
                <a:r>
                  <a:rPr lang="ru-RU">
                    <a:noFill/>
                  </a:rPr>
                  <a:t> </a:t>
                </a:r>
              </a:p>
            </p:txBody>
          </p:sp>
        </mc:Fallback>
      </mc:AlternateContent>
      <p:cxnSp>
        <p:nvCxnSpPr>
          <p:cNvPr id="66" name="Прямая соединительная линия 65">
            <a:extLst>
              <a:ext uri="{FF2B5EF4-FFF2-40B4-BE49-F238E27FC236}">
                <a16:creationId xmlns:a16="http://schemas.microsoft.com/office/drawing/2014/main" id="{ECD805E8-5FC6-4F51-AAC2-DE89C303777C}"/>
              </a:ext>
            </a:extLst>
          </p:cNvPr>
          <p:cNvCxnSpPr>
            <a:cxnSpLocks/>
          </p:cNvCxnSpPr>
          <p:nvPr/>
        </p:nvCxnSpPr>
        <p:spPr>
          <a:xfrm>
            <a:off x="8994309" y="1854590"/>
            <a:ext cx="20725" cy="2256289"/>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Прямая соединительная линия 70">
            <a:extLst>
              <a:ext uri="{FF2B5EF4-FFF2-40B4-BE49-F238E27FC236}">
                <a16:creationId xmlns:a16="http://schemas.microsoft.com/office/drawing/2014/main" id="{6B432A60-D1FB-4544-B7A2-BF25ED30D767}"/>
              </a:ext>
            </a:extLst>
          </p:cNvPr>
          <p:cNvCxnSpPr>
            <a:cxnSpLocks/>
          </p:cNvCxnSpPr>
          <p:nvPr/>
        </p:nvCxnSpPr>
        <p:spPr>
          <a:xfrm flipH="1">
            <a:off x="9142897" y="1854590"/>
            <a:ext cx="2584417"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Прямоугольник 74">
                <a:extLst>
                  <a:ext uri="{FF2B5EF4-FFF2-40B4-BE49-F238E27FC236}">
                    <a16:creationId xmlns:a16="http://schemas.microsoft.com/office/drawing/2014/main" id="{C0B0B4E1-D642-4B07-AAC1-968E10DA4D9E}"/>
                  </a:ext>
                </a:extLst>
              </p:cNvPr>
              <p:cNvSpPr/>
              <p:nvPr/>
            </p:nvSpPr>
            <p:spPr>
              <a:xfrm>
                <a:off x="921746" y="4023886"/>
                <a:ext cx="7429871" cy="461665"/>
              </a:xfrm>
              <a:prstGeom prst="rect">
                <a:avLst/>
              </a:prstGeom>
            </p:spPr>
            <p:txBody>
              <a:bodyPr wrap="square">
                <a:spAutoFit/>
              </a:bodyPr>
              <a:lstStyle/>
              <a:p>
                <a14:m>
                  <m:oMath xmlns:m="http://schemas.openxmlformats.org/officeDocument/2006/math">
                    <m:sSub>
                      <m:sSubPr>
                        <m:ctrlPr>
                          <a:rPr lang="ru-RU"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𝐻</m:t>
                        </m:r>
                      </m:e>
                      <m:sub>
                        <m:r>
                          <a:rPr lang="en-US" sz="2400" b="0" i="1" smtClean="0">
                            <a:solidFill>
                              <a:schemeClr val="bg1"/>
                            </a:solidFill>
                            <a:latin typeface="Cambria Math" panose="02040503050406030204" pitchFamily="18" charset="0"/>
                          </a:rPr>
                          <m:t>0</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r>
                      <a:rPr lang="en-US" sz="2400" b="0" i="1" smtClean="0">
                        <a:solidFill>
                          <a:schemeClr val="bg1"/>
                        </a:solidFill>
                        <a:latin typeface="Cambria Math" panose="02040503050406030204" pitchFamily="18" charset="0"/>
                      </a:rPr>
                      <m:t>=0</m:t>
                    </m:r>
                  </m:oMath>
                </a14:m>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комбинированное решение</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75" name="Прямоугольник 74">
                <a:extLst>
                  <a:ext uri="{FF2B5EF4-FFF2-40B4-BE49-F238E27FC236}">
                    <a16:creationId xmlns:a16="http://schemas.microsoft.com/office/drawing/2014/main" id="{C0B0B4E1-D642-4B07-AAC1-968E10DA4D9E}"/>
                  </a:ext>
                </a:extLst>
              </p:cNvPr>
              <p:cNvSpPr>
                <a:spLocks noRot="1" noChangeAspect="1" noMove="1" noResize="1" noEditPoints="1" noAdjustHandles="1" noChangeArrowheads="1" noChangeShapeType="1" noTextEdit="1"/>
              </p:cNvSpPr>
              <p:nvPr/>
            </p:nvSpPr>
            <p:spPr>
              <a:xfrm>
                <a:off x="921746" y="4023886"/>
                <a:ext cx="7429871" cy="461665"/>
              </a:xfrm>
              <a:prstGeom prst="rect">
                <a:avLst/>
              </a:prstGeom>
              <a:blipFill>
                <a:blip r:embed="rId16"/>
                <a:stretch>
                  <a:fillRect l="-164" t="-11842" b="-27632"/>
                </a:stretch>
              </a:blipFill>
            </p:spPr>
            <p:txBody>
              <a:bodyPr/>
              <a:lstStyle/>
              <a:p>
                <a:r>
                  <a:rPr lang="ru-RU">
                    <a:noFill/>
                  </a:rPr>
                  <a:t> </a:t>
                </a:r>
              </a:p>
            </p:txBody>
          </p:sp>
        </mc:Fallback>
      </mc:AlternateContent>
      <p:grpSp>
        <p:nvGrpSpPr>
          <p:cNvPr id="2" name="Группа 1">
            <a:extLst>
              <a:ext uri="{FF2B5EF4-FFF2-40B4-BE49-F238E27FC236}">
                <a16:creationId xmlns:a16="http://schemas.microsoft.com/office/drawing/2014/main" id="{7012F962-C1E0-9AF9-A1AC-37049E1F3F9F}"/>
              </a:ext>
            </a:extLst>
          </p:cNvPr>
          <p:cNvGrpSpPr/>
          <p:nvPr/>
        </p:nvGrpSpPr>
        <p:grpSpPr>
          <a:xfrm>
            <a:off x="9142897" y="2019665"/>
            <a:ext cx="2728153" cy="2128731"/>
            <a:chOff x="5076056" y="1738122"/>
            <a:chExt cx="1570527" cy="1161693"/>
          </a:xfrm>
        </p:grpSpPr>
        <p:sp>
          <p:nvSpPr>
            <p:cNvPr id="9" name="Овал 8">
              <a:extLst>
                <a:ext uri="{FF2B5EF4-FFF2-40B4-BE49-F238E27FC236}">
                  <a16:creationId xmlns:a16="http://schemas.microsoft.com/office/drawing/2014/main" id="{ED8625FF-908A-6367-A6DD-667A2C77CCAC}"/>
                </a:ext>
              </a:extLst>
            </p:cNvPr>
            <p:cNvSpPr/>
            <p:nvPr/>
          </p:nvSpPr>
          <p:spPr>
            <a:xfrm>
              <a:off x="5562140" y="1738122"/>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p>
          </p:txBody>
        </p:sp>
        <p:sp>
          <p:nvSpPr>
            <p:cNvPr id="10" name="Овал 9">
              <a:extLst>
                <a:ext uri="{FF2B5EF4-FFF2-40B4-BE49-F238E27FC236}">
                  <a16:creationId xmlns:a16="http://schemas.microsoft.com/office/drawing/2014/main" id="{C440E77D-06CC-C0FE-41A1-E79F72748CCE}"/>
                </a:ext>
              </a:extLst>
            </p:cNvPr>
            <p:cNvSpPr/>
            <p:nvPr/>
          </p:nvSpPr>
          <p:spPr>
            <a:xfrm>
              <a:off x="5076056" y="2238739"/>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p>
          </p:txBody>
        </p:sp>
        <p:sp>
          <p:nvSpPr>
            <p:cNvPr id="11" name="Овал 10">
              <a:extLst>
                <a:ext uri="{FF2B5EF4-FFF2-40B4-BE49-F238E27FC236}">
                  <a16:creationId xmlns:a16="http://schemas.microsoft.com/office/drawing/2014/main" id="{4E50B066-F91B-2DB8-D58D-F16820610C47}"/>
                </a:ext>
              </a:extLst>
            </p:cNvPr>
            <p:cNvSpPr/>
            <p:nvPr/>
          </p:nvSpPr>
          <p:spPr>
            <a:xfrm>
              <a:off x="5901917" y="1772816"/>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p>
          </p:txBody>
        </p:sp>
        <p:sp>
          <p:nvSpPr>
            <p:cNvPr id="13" name="Овал 12">
              <a:extLst>
                <a:ext uri="{FF2B5EF4-FFF2-40B4-BE49-F238E27FC236}">
                  <a16:creationId xmlns:a16="http://schemas.microsoft.com/office/drawing/2014/main" id="{0DC70297-C4D9-61E1-BE2B-84E9E2647EA4}"/>
                </a:ext>
              </a:extLst>
            </p:cNvPr>
            <p:cNvSpPr/>
            <p:nvPr/>
          </p:nvSpPr>
          <p:spPr>
            <a:xfrm rot="6602461" flipH="1">
              <a:off x="6418835" y="1796484"/>
              <a:ext cx="180000" cy="1800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p>
          </p:txBody>
        </p:sp>
        <p:sp>
          <p:nvSpPr>
            <p:cNvPr id="16" name="Овал 15">
              <a:extLst>
                <a:ext uri="{FF2B5EF4-FFF2-40B4-BE49-F238E27FC236}">
                  <a16:creationId xmlns:a16="http://schemas.microsoft.com/office/drawing/2014/main" id="{2E47DFC3-CBB3-C385-BFA7-31790DC17B8B}"/>
                </a:ext>
              </a:extLst>
            </p:cNvPr>
            <p:cNvSpPr/>
            <p:nvPr/>
          </p:nvSpPr>
          <p:spPr>
            <a:xfrm rot="6602461" flipH="1">
              <a:off x="6466583" y="2623308"/>
              <a:ext cx="180000" cy="1800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p>
          </p:txBody>
        </p:sp>
        <p:sp>
          <p:nvSpPr>
            <p:cNvPr id="17" name="Овал 16">
              <a:extLst>
                <a:ext uri="{FF2B5EF4-FFF2-40B4-BE49-F238E27FC236}">
                  <a16:creationId xmlns:a16="http://schemas.microsoft.com/office/drawing/2014/main" id="{2F6C456B-EDCC-C753-016A-840C8FC19C8D}"/>
                </a:ext>
              </a:extLst>
            </p:cNvPr>
            <p:cNvSpPr/>
            <p:nvPr/>
          </p:nvSpPr>
          <p:spPr>
            <a:xfrm rot="17671915" flipH="1">
              <a:off x="5501319" y="2367372"/>
              <a:ext cx="180000" cy="1800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p>
          </p:txBody>
        </p:sp>
        <p:sp>
          <p:nvSpPr>
            <p:cNvPr id="18" name="Овал 17">
              <a:extLst>
                <a:ext uri="{FF2B5EF4-FFF2-40B4-BE49-F238E27FC236}">
                  <a16:creationId xmlns:a16="http://schemas.microsoft.com/office/drawing/2014/main" id="{7191ACCF-CFC2-2625-8943-AAAA479080C5}"/>
                </a:ext>
              </a:extLst>
            </p:cNvPr>
            <p:cNvSpPr/>
            <p:nvPr/>
          </p:nvSpPr>
          <p:spPr>
            <a:xfrm rot="17671915" flipH="1">
              <a:off x="5861384" y="2276939"/>
              <a:ext cx="180000" cy="1800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p>
          </p:txBody>
        </p:sp>
        <p:sp>
          <p:nvSpPr>
            <p:cNvPr id="19" name="Овал 18">
              <a:extLst>
                <a:ext uri="{FF2B5EF4-FFF2-40B4-BE49-F238E27FC236}">
                  <a16:creationId xmlns:a16="http://schemas.microsoft.com/office/drawing/2014/main" id="{A6A8021A-1630-C9B8-B776-B98C8A9ADA73}"/>
                </a:ext>
              </a:extLst>
            </p:cNvPr>
            <p:cNvSpPr/>
            <p:nvPr/>
          </p:nvSpPr>
          <p:spPr>
            <a:xfrm rot="17671915" flipH="1">
              <a:off x="5441596" y="2719815"/>
              <a:ext cx="180000" cy="1800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p>
          </p:txBody>
        </p:sp>
        <p:sp>
          <p:nvSpPr>
            <p:cNvPr id="20" name="Овал 19">
              <a:extLst>
                <a:ext uri="{FF2B5EF4-FFF2-40B4-BE49-F238E27FC236}">
                  <a16:creationId xmlns:a16="http://schemas.microsoft.com/office/drawing/2014/main" id="{DA232519-C858-A946-A32F-45F40F0AAFDC}"/>
                </a:ext>
              </a:extLst>
            </p:cNvPr>
            <p:cNvSpPr/>
            <p:nvPr/>
          </p:nvSpPr>
          <p:spPr>
            <a:xfrm>
              <a:off x="6134511" y="2045977"/>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p>
          </p:txBody>
        </p:sp>
        <p:sp>
          <p:nvSpPr>
            <p:cNvPr id="21" name="Овал 20">
              <a:extLst>
                <a:ext uri="{FF2B5EF4-FFF2-40B4-BE49-F238E27FC236}">
                  <a16:creationId xmlns:a16="http://schemas.microsoft.com/office/drawing/2014/main" id="{F7E61DCA-8495-4772-1356-9F321006C624}"/>
                </a:ext>
              </a:extLst>
            </p:cNvPr>
            <p:cNvSpPr/>
            <p:nvPr/>
          </p:nvSpPr>
          <p:spPr>
            <a:xfrm>
              <a:off x="5076056" y="2683486"/>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p>
          </p:txBody>
        </p:sp>
      </p:grpSp>
    </p:spTree>
    <p:extLst>
      <p:ext uri="{BB962C8B-B14F-4D97-AF65-F5344CB8AC3E}">
        <p14:creationId xmlns:p14="http://schemas.microsoft.com/office/powerpoint/2010/main" val="4220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1.66667E-6 -3.7037E-6 L 0.23216 0.0044 " pathEditMode="relative" rAng="0" ptsTypes="AA">
                                      <p:cBhvr>
                                        <p:cTn id="32" dur="2000" fill="hold"/>
                                        <p:tgtEl>
                                          <p:spTgt spid="66"/>
                                        </p:tgtEl>
                                        <p:attrNameLst>
                                          <p:attrName>ppt_x</p:attrName>
                                          <p:attrName>ppt_y</p:attrName>
                                        </p:attrNameLst>
                                      </p:cBhvr>
                                      <p:rCtr x="11602" y="208"/>
                                    </p:animMotion>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6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nodeType="clickEffect">
                                  <p:stCondLst>
                                    <p:cond delay="0"/>
                                  </p:stCondLst>
                                  <p:childTnLst>
                                    <p:animMotion origin="layout" path="M 6.25E-7 -3.7037E-7 L -0.00104 0.32894 " pathEditMode="relative" rAng="0" ptsTypes="AA">
                                      <p:cBhvr>
                                        <p:cTn id="44" dur="2000" fill="hold"/>
                                        <p:tgtEl>
                                          <p:spTgt spid="71"/>
                                        </p:tgtEl>
                                        <p:attrNameLst>
                                          <p:attrName>ppt_x</p:attrName>
                                          <p:attrName>ppt_y</p:attrName>
                                        </p:attrNameLst>
                                      </p:cBhvr>
                                      <p:rCtr x="-52" y="16435"/>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7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5" grpId="0"/>
      <p:bldP spid="46" grpId="0"/>
      <p:bldP spid="3" grpId="0"/>
      <p:bldP spid="5" grpId="0"/>
      <p:bldP spid="59" grpId="0"/>
      <p:bldP spid="6" grpId="0"/>
      <p:bldP spid="60" grpId="0"/>
      <p:bldP spid="7" grpId="0"/>
      <p:bldP spid="61" grpId="0"/>
      <p:bldP spid="62" grpId="0"/>
      <p:bldP spid="63" grpId="0"/>
      <p:bldP spid="64" grpId="0"/>
      <p:bldP spid="65" grpId="0"/>
      <p:bldP spid="75" grpId="0"/>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22429</TotalTime>
  <Words>947</Words>
  <Application>Microsoft Office PowerPoint</Application>
  <PresentationFormat>Широкоэкранный</PresentationFormat>
  <Paragraphs>253</Paragraphs>
  <Slides>28</Slides>
  <Notes>27</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28</vt:i4>
      </vt:variant>
    </vt:vector>
  </HeadingPairs>
  <TitlesOfParts>
    <vt:vector size="39" baseType="lpstr">
      <vt:lpstr>Arial</vt:lpstr>
      <vt:lpstr>Calibri</vt:lpstr>
      <vt:lpstr>Cambria Math</vt:lpstr>
      <vt:lpstr>Helvetica Neue</vt:lpstr>
      <vt:lpstr>IBM Plex Mono</vt:lpstr>
      <vt:lpstr>Montserrat</vt:lpstr>
      <vt:lpstr>Söhne</vt:lpstr>
      <vt:lpstr>Times New Roman</vt:lpstr>
      <vt:lpstr>Verdana</vt:lpstr>
      <vt:lpstr>Wingdings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AdaBoost: Пример</vt:lpstr>
      <vt:lpstr>AdaBoost: Пример в GIF</vt:lpstr>
      <vt:lpstr>AdaBoost: связь с деревьями решений</vt:lpstr>
      <vt:lpstr>AdaBoost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Атоша</dc:creator>
  <cp:lastModifiedBy>Долганов Антон Юрьевич</cp:lastModifiedBy>
  <cp:revision>620</cp:revision>
  <dcterms:created xsi:type="dcterms:W3CDTF">2019-05-20T04:53:11Z</dcterms:created>
  <dcterms:modified xsi:type="dcterms:W3CDTF">2023-12-04T05:53:08Z</dcterms:modified>
</cp:coreProperties>
</file>